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96" r:id="rId3"/>
  </p:sldMasterIdLst>
  <p:notesMasterIdLst>
    <p:notesMasterId r:id="rId17"/>
  </p:notesMasterIdLst>
  <p:sldIdLst>
    <p:sldId id="303" r:id="rId4"/>
    <p:sldId id="299" r:id="rId5"/>
    <p:sldId id="316" r:id="rId6"/>
    <p:sldId id="317" r:id="rId7"/>
    <p:sldId id="318" r:id="rId8"/>
    <p:sldId id="319" r:id="rId9"/>
    <p:sldId id="320" r:id="rId10"/>
    <p:sldId id="321" r:id="rId11"/>
    <p:sldId id="322" r:id="rId12"/>
    <p:sldId id="323" r:id="rId13"/>
    <p:sldId id="324" r:id="rId14"/>
    <p:sldId id="325" r:id="rId15"/>
    <p:sldId id="326" r:id="rId16"/>
  </p:sldIdLst>
  <p:sldSz cx="9144000" cy="6858000" type="screen4x3"/>
  <p:notesSz cx="6858000" cy="9144000"/>
  <p:embeddedFontLst>
    <p:embeddedFont>
      <p:font typeface="Candara" panose="020E0502030303020204" pitchFamily="34" charset="0"/>
      <p:regular r:id="rId18"/>
      <p:bold r:id="rId19"/>
      <p:italic r:id="rId20"/>
      <p:boldItalic r:id="rId21"/>
    </p:embeddedFont>
    <p:embeddedFont>
      <p:font typeface="Aharoni" panose="02010803020104030203" pitchFamily="2" charset="-79"/>
      <p:bold r:id="rId22"/>
    </p:embeddedFont>
    <p:embeddedFont>
      <p:font typeface="Arial Black" panose="020B0A04020102020204" pitchFamily="34" charset="0"/>
      <p:bold r:id="rId23"/>
    </p:embeddedFont>
    <p:embeddedFont>
      <p:font typeface="Papyrus" panose="03070502060502030205" pitchFamily="66" charset="0"/>
      <p:regular r:id="rId24"/>
    </p:embeddedFont>
    <p:embeddedFont>
      <p:font typeface="Berlin Sans FB Demi" panose="020E0802020502020306" pitchFamily="34" charset="0"/>
      <p:bold r:id="rId25"/>
    </p:embeddedFont>
    <p:embeddedFont>
      <p:font typeface="Calibri" panose="020F0502020204030204" pitchFamily="34" charset="0"/>
      <p:regular r:id="rId26"/>
      <p:bold r:id="rId27"/>
      <p:italic r:id="rId28"/>
      <p:boldItalic r:id="rId29"/>
    </p:embeddedFont>
    <p:embeddedFont>
      <p:font typeface="Wingdings 2" panose="05020102010507070707" pitchFamily="18" charset="2"/>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91" autoAdjust="0"/>
  </p:normalViewPr>
  <p:slideViewPr>
    <p:cSldViewPr>
      <p:cViewPr varScale="1">
        <p:scale>
          <a:sx n="50" d="100"/>
          <a:sy n="50" d="100"/>
        </p:scale>
        <p:origin x="-1944" y="-102"/>
      </p:cViewPr>
      <p:guideLst>
        <p:guide orient="horz" pos="2160"/>
        <p:guide pos="2880"/>
      </p:guideLst>
    </p:cSldViewPr>
  </p:slideViewPr>
  <p:notesTextViewPr>
    <p:cViewPr>
      <p:scale>
        <a:sx n="1" d="1"/>
        <a:sy n="1" d="1"/>
      </p:scale>
      <p:origin x="0" y="0"/>
    </p:cViewPr>
  </p:notesTextViewPr>
  <p:sorterViewPr>
    <p:cViewPr>
      <p:scale>
        <a:sx n="70" d="100"/>
        <a:sy n="70"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9B563-7636-4F15-A6F1-56964611D7F8}" type="datetimeFigureOut">
              <a:rPr lang="en-US" smtClean="0"/>
              <a:t>6/14/2014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EB6FE-3F83-439E-82A3-08701B319698}" type="slidenum">
              <a:rPr lang="en-US" smtClean="0"/>
              <a:t>‹#›</a:t>
            </a:fld>
            <a:endParaRPr lang="en-US"/>
          </a:p>
        </p:txBody>
      </p:sp>
    </p:spTree>
    <p:extLst>
      <p:ext uri="{BB962C8B-B14F-4D97-AF65-F5344CB8AC3E}">
        <p14:creationId xmlns:p14="http://schemas.microsoft.com/office/powerpoint/2010/main" val="56560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D57086-B40E-4AD0-8807-7B5119FBA70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The Bible Is The Word of God</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8887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3529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3549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9959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5934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5934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8584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835A99A4-CB10-4550-B375-1E0478E1ACAB}" type="datetimeFigureOut">
              <a:rPr lang="en-US">
                <a:solidFill>
                  <a:srgbClr val="3B3B3B"/>
                </a:solidFill>
              </a:rPr>
              <a:pPr/>
              <a:t>6/14/2014</a:t>
            </a:fld>
            <a:endParaRPr>
              <a:solidFill>
                <a:srgbClr val="3B3B3B"/>
              </a:solidFill>
            </a:endParaRPr>
          </a:p>
        </p:txBody>
      </p:sp>
      <p:sp>
        <p:nvSpPr>
          <p:cNvPr id="9" name="Rectangle 14"/>
          <p:cNvSpPr>
            <a:spLocks noGrp="1"/>
          </p:cNvSpPr>
          <p:nvPr>
            <p:ph type="sldNum" sz="quarter" idx="11"/>
          </p:nvPr>
        </p:nvSpPr>
        <p:spPr/>
        <p:txBody>
          <a:bodyPr/>
          <a:lstStyle>
            <a:lvl1pPr>
              <a:defRPr lang="en-US" smtClean="0"/>
            </a:lvl1pPr>
          </a:lstStyle>
          <a:p>
            <a:fld id="{7CCA4F7E-25DB-4751-957F-1FA3ED9191C4}" type="slidenum">
              <a:rPr>
                <a:solidFill>
                  <a:srgbClr val="3B3B3B"/>
                </a:solidFill>
              </a:rPr>
              <a:pPr/>
              <a:t>‹#›</a:t>
            </a:fld>
            <a:endParaRPr>
              <a:solidFill>
                <a:srgbClr val="3B3B3B"/>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3B3B3B"/>
              </a:solidFill>
            </a:endParaRPr>
          </a:p>
        </p:txBody>
      </p:sp>
    </p:spTree>
    <p:extLst>
      <p:ext uri="{BB962C8B-B14F-4D97-AF65-F5344CB8AC3E}">
        <p14:creationId xmlns:p14="http://schemas.microsoft.com/office/powerpoint/2010/main" val="291210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A99A4-CB10-4550-B375-1E0478E1ACAB}" type="datetimeFigureOut">
              <a:rPr lang="en-US">
                <a:solidFill>
                  <a:srgbClr val="3B3B3B"/>
                </a:solidFill>
              </a:rPr>
              <a:pPr/>
              <a:t>6/14/2014</a:t>
            </a:fld>
            <a:endParaRPr>
              <a:solidFill>
                <a:srgbClr val="3B3B3B"/>
              </a:solidFill>
            </a:endParaRPr>
          </a:p>
        </p:txBody>
      </p:sp>
      <p:sp>
        <p:nvSpPr>
          <p:cNvPr id="5" name="Footer Placeholder 4"/>
          <p:cNvSpPr>
            <a:spLocks noGrp="1"/>
          </p:cNvSpPr>
          <p:nvPr>
            <p:ph type="ftr" sz="quarter" idx="11"/>
          </p:nvPr>
        </p:nvSpPr>
        <p:spPr/>
        <p:txBody>
          <a:bodyPr/>
          <a:lstStyle/>
          <a:p>
            <a:endParaRPr>
              <a:solidFill>
                <a:srgbClr val="3B3B3B"/>
              </a:solidFill>
            </a:endParaRPr>
          </a:p>
        </p:txBody>
      </p:sp>
      <p:sp>
        <p:nvSpPr>
          <p:cNvPr id="6" name="Slide Number Placeholder 5"/>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406911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A99A4-CB10-4550-B375-1E0478E1ACAB}" type="datetimeFigureOut">
              <a:rPr lang="en-US">
                <a:solidFill>
                  <a:srgbClr val="3B3B3B"/>
                </a:solidFill>
              </a:rPr>
              <a:pPr/>
              <a:t>6/14/2014</a:t>
            </a:fld>
            <a:endParaRPr>
              <a:solidFill>
                <a:srgbClr val="3B3B3B"/>
              </a:solidFill>
            </a:endParaRPr>
          </a:p>
        </p:txBody>
      </p:sp>
      <p:sp>
        <p:nvSpPr>
          <p:cNvPr id="5" name="Footer Placeholder 4"/>
          <p:cNvSpPr>
            <a:spLocks noGrp="1"/>
          </p:cNvSpPr>
          <p:nvPr>
            <p:ph type="ftr" sz="quarter" idx="11"/>
          </p:nvPr>
        </p:nvSpPr>
        <p:spPr/>
        <p:txBody>
          <a:bodyPr/>
          <a:lstStyle/>
          <a:p>
            <a:endParaRPr>
              <a:solidFill>
                <a:srgbClr val="3B3B3B"/>
              </a:solidFill>
            </a:endParaRPr>
          </a:p>
        </p:txBody>
      </p:sp>
      <p:sp>
        <p:nvSpPr>
          <p:cNvPr id="6" name="Slide Number Placeholder 5"/>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833162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lang="en-US">
                <a:solidFill>
                  <a:srgbClr val="1F497D"/>
                </a:solidFill>
              </a:rPr>
              <a:pPr/>
              <a:t>6/14/2014</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3390680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6/14/2014</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3745061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6/14/2014</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62844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6/14/2014</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40174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688B6BAE-978F-4C15-9351-B3ED567E37C7}" type="datetimeFigureOut">
              <a:rPr lang="en-US">
                <a:solidFill>
                  <a:srgbClr val="1F497D"/>
                </a:solidFill>
              </a:rPr>
              <a:pPr/>
              <a:t>6/14/2014</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40127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688B6BAE-978F-4C15-9351-B3ED567E37C7}" type="datetimeFigureOut">
              <a:rPr lang="en-US">
                <a:solidFill>
                  <a:srgbClr val="1F497D"/>
                </a:solidFill>
              </a:rPr>
              <a:pPr/>
              <a:t>6/14/2014</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35347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lang="en-US">
                <a:solidFill>
                  <a:srgbClr val="1F497D"/>
                </a:solidFill>
              </a:rPr>
              <a:pPr/>
              <a:t>6/14/2014</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46560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6/14/2014</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82685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fld id="{835A99A4-CB10-4550-B375-1E0478E1ACAB}" type="datetimeFigureOut">
              <a:rPr lang="en-US">
                <a:solidFill>
                  <a:srgbClr val="3B3B3B"/>
                </a:solidFill>
              </a:rPr>
              <a:pPr/>
              <a:t>6/14/2014</a:t>
            </a:fld>
            <a:endParaRPr>
              <a:solidFill>
                <a:srgbClr val="3B3B3B"/>
              </a:solidFill>
            </a:endParaRPr>
          </a:p>
        </p:txBody>
      </p:sp>
      <p:sp>
        <p:nvSpPr>
          <p:cNvPr id="5" name="Rectangle 5"/>
          <p:cNvSpPr>
            <a:spLocks noGrp="1"/>
          </p:cNvSpPr>
          <p:nvPr>
            <p:ph type="ftr" sz="quarter" idx="11"/>
          </p:nvPr>
        </p:nvSpPr>
        <p:spPr/>
        <p:txBody>
          <a:bodyPr/>
          <a:lstStyle/>
          <a:p>
            <a:endParaRPr>
              <a:solidFill>
                <a:srgbClr val="3B3B3B"/>
              </a:solidFill>
            </a:endParaRPr>
          </a:p>
        </p:txBody>
      </p:sp>
      <p:sp>
        <p:nvSpPr>
          <p:cNvPr id="6"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4413200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688B6BAE-978F-4C15-9351-B3ED567E37C7}" type="datetimeFigureOut">
              <a:rPr lang="en-US">
                <a:solidFill>
                  <a:srgbClr val="1F497D"/>
                </a:solidFill>
              </a:rPr>
              <a:pPr/>
              <a:t>6/14/2014</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737260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6/14/2014</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046878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6/14/2014</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481205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505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415807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492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2157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31588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46886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82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835A99A4-CB10-4550-B375-1E0478E1ACAB}" type="datetimeFigureOut">
              <a:rPr lang="en-US">
                <a:solidFill>
                  <a:srgbClr val="3B3B3B"/>
                </a:solidFill>
              </a:rPr>
              <a:pPr/>
              <a:t>6/14/2014</a:t>
            </a:fld>
            <a:endParaRPr>
              <a:solidFill>
                <a:srgbClr val="3B3B3B"/>
              </a:solidFill>
            </a:endParaRPr>
          </a:p>
        </p:txBody>
      </p:sp>
      <p:sp>
        <p:nvSpPr>
          <p:cNvPr id="5" name="Rectangle 5"/>
          <p:cNvSpPr>
            <a:spLocks noGrp="1"/>
          </p:cNvSpPr>
          <p:nvPr>
            <p:ph type="ftr" sz="quarter" idx="11"/>
          </p:nvPr>
        </p:nvSpPr>
        <p:spPr/>
        <p:txBody>
          <a:bodyPr/>
          <a:lstStyle/>
          <a:p>
            <a:endParaRPr>
              <a:solidFill>
                <a:srgbClr val="3B3B3B"/>
              </a:solidFill>
            </a:endParaRPr>
          </a:p>
        </p:txBody>
      </p:sp>
      <p:sp>
        <p:nvSpPr>
          <p:cNvPr id="6"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3594067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29130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08798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695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09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835A99A4-CB10-4550-B375-1E0478E1ACAB}" type="datetimeFigureOut">
              <a:rPr lang="en-US">
                <a:solidFill>
                  <a:srgbClr val="3B3B3B"/>
                </a:solidFill>
              </a:rPr>
              <a:pPr/>
              <a:t>6/14/2014</a:t>
            </a:fld>
            <a:endParaRPr>
              <a:solidFill>
                <a:srgbClr val="3B3B3B"/>
              </a:solidFill>
            </a:endParaRPr>
          </a:p>
        </p:txBody>
      </p:sp>
      <p:sp>
        <p:nvSpPr>
          <p:cNvPr id="6" name="Rectangle 5"/>
          <p:cNvSpPr>
            <a:spLocks noGrp="1"/>
          </p:cNvSpPr>
          <p:nvPr>
            <p:ph type="ftr" sz="quarter" idx="11"/>
          </p:nvPr>
        </p:nvSpPr>
        <p:spPr/>
        <p:txBody>
          <a:bodyPr/>
          <a:lstStyle/>
          <a:p>
            <a:endParaRPr>
              <a:solidFill>
                <a:srgbClr val="3B3B3B"/>
              </a:solidFill>
            </a:endParaRPr>
          </a:p>
        </p:txBody>
      </p:sp>
      <p:sp>
        <p:nvSpPr>
          <p:cNvPr id="7"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97945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835A99A4-CB10-4550-B375-1E0478E1ACAB}" type="datetimeFigureOut">
              <a:rPr lang="en-US">
                <a:solidFill>
                  <a:srgbClr val="3B3B3B"/>
                </a:solidFill>
              </a:rPr>
              <a:pPr/>
              <a:t>6/14/2014</a:t>
            </a:fld>
            <a:endParaRPr>
              <a:solidFill>
                <a:srgbClr val="3B3B3B"/>
              </a:solidFill>
            </a:endParaRPr>
          </a:p>
        </p:txBody>
      </p:sp>
      <p:sp>
        <p:nvSpPr>
          <p:cNvPr id="8" name="Rectangle 7"/>
          <p:cNvSpPr>
            <a:spLocks noGrp="1"/>
          </p:cNvSpPr>
          <p:nvPr>
            <p:ph type="ftr" sz="quarter" idx="11"/>
          </p:nvPr>
        </p:nvSpPr>
        <p:spPr/>
        <p:txBody>
          <a:bodyPr/>
          <a:lstStyle/>
          <a:p>
            <a:endParaRPr>
              <a:solidFill>
                <a:srgbClr val="3B3B3B"/>
              </a:solidFill>
            </a:endParaRPr>
          </a:p>
        </p:txBody>
      </p:sp>
      <p:sp>
        <p:nvSpPr>
          <p:cNvPr id="9" name="Rectangle 8"/>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230346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835A99A4-CB10-4550-B375-1E0478E1ACAB}" type="datetimeFigureOut">
              <a:rPr lang="en-US">
                <a:solidFill>
                  <a:srgbClr val="3B3B3B"/>
                </a:solidFill>
              </a:rPr>
              <a:pPr/>
              <a:t>6/14/2014</a:t>
            </a:fld>
            <a:endParaRPr>
              <a:solidFill>
                <a:srgbClr val="3B3B3B"/>
              </a:solidFill>
            </a:endParaRPr>
          </a:p>
        </p:txBody>
      </p:sp>
      <p:sp>
        <p:nvSpPr>
          <p:cNvPr id="4" name="Rectangle 4"/>
          <p:cNvSpPr>
            <a:spLocks noGrp="1"/>
          </p:cNvSpPr>
          <p:nvPr>
            <p:ph type="ftr" sz="quarter" idx="11"/>
          </p:nvPr>
        </p:nvSpPr>
        <p:spPr/>
        <p:txBody>
          <a:bodyPr/>
          <a:lstStyle/>
          <a:p>
            <a:endParaRPr>
              <a:solidFill>
                <a:srgbClr val="3B3B3B"/>
              </a:solidFill>
            </a:endParaRPr>
          </a:p>
        </p:txBody>
      </p:sp>
      <p:sp>
        <p:nvSpPr>
          <p:cNvPr id="5" name="Rectangle 5"/>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40825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835A99A4-CB10-4550-B375-1E0478E1ACAB}" type="datetimeFigureOut">
              <a:rPr lang="en-US">
                <a:solidFill>
                  <a:srgbClr val="3B3B3B"/>
                </a:solidFill>
              </a:rPr>
              <a:pPr/>
              <a:t>6/14/2014</a:t>
            </a:fld>
            <a:endParaRPr>
              <a:solidFill>
                <a:srgbClr val="3B3B3B"/>
              </a:solidFill>
            </a:endParaRPr>
          </a:p>
        </p:txBody>
      </p:sp>
      <p:sp>
        <p:nvSpPr>
          <p:cNvPr id="3" name="Rectangle 3"/>
          <p:cNvSpPr>
            <a:spLocks noGrp="1"/>
          </p:cNvSpPr>
          <p:nvPr>
            <p:ph type="ftr" sz="quarter" idx="11"/>
          </p:nvPr>
        </p:nvSpPr>
        <p:spPr/>
        <p:txBody>
          <a:bodyPr/>
          <a:lstStyle/>
          <a:p>
            <a:endParaRPr>
              <a:solidFill>
                <a:srgbClr val="3B3B3B"/>
              </a:solidFill>
            </a:endParaRPr>
          </a:p>
        </p:txBody>
      </p:sp>
      <p:sp>
        <p:nvSpPr>
          <p:cNvPr id="4" name="Rectangle 4"/>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374765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835A99A4-CB10-4550-B375-1E0478E1ACAB}" type="datetimeFigureOut">
              <a:rPr lang="en-US">
                <a:solidFill>
                  <a:srgbClr val="3B3B3B"/>
                </a:solidFill>
              </a:rPr>
              <a:pPr/>
              <a:t>6/14/2014</a:t>
            </a:fld>
            <a:endParaRPr>
              <a:solidFill>
                <a:srgbClr val="3B3B3B"/>
              </a:solidFill>
            </a:endParaRPr>
          </a:p>
        </p:txBody>
      </p:sp>
      <p:sp>
        <p:nvSpPr>
          <p:cNvPr id="6" name="Rectangle 5"/>
          <p:cNvSpPr>
            <a:spLocks noGrp="1"/>
          </p:cNvSpPr>
          <p:nvPr>
            <p:ph type="ftr" sz="quarter" idx="11"/>
          </p:nvPr>
        </p:nvSpPr>
        <p:spPr/>
        <p:txBody>
          <a:bodyPr/>
          <a:lstStyle/>
          <a:p>
            <a:endParaRPr>
              <a:solidFill>
                <a:srgbClr val="3B3B3B"/>
              </a:solidFill>
            </a:endParaRPr>
          </a:p>
        </p:txBody>
      </p:sp>
      <p:sp>
        <p:nvSpPr>
          <p:cNvPr id="7"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10969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6EA0B0"/>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835A99A4-CB10-4550-B375-1E0478E1ACAB}" type="datetimeFigureOut">
              <a:rPr lang="en-US">
                <a:solidFill>
                  <a:srgbClr val="3B3B3B"/>
                </a:solidFill>
              </a:rPr>
              <a:pPr/>
              <a:t>6/14/2014</a:t>
            </a:fld>
            <a:endParaRPr>
              <a:solidFill>
                <a:srgbClr val="3B3B3B"/>
              </a:solidFill>
            </a:endParaRPr>
          </a:p>
        </p:txBody>
      </p:sp>
      <p:sp>
        <p:nvSpPr>
          <p:cNvPr id="6" name="Rectangle 6"/>
          <p:cNvSpPr>
            <a:spLocks noGrp="1"/>
          </p:cNvSpPr>
          <p:nvPr>
            <p:ph type="ftr" sz="quarter" idx="11"/>
          </p:nvPr>
        </p:nvSpPr>
        <p:spPr/>
        <p:txBody>
          <a:bodyPr/>
          <a:lstStyle/>
          <a:p>
            <a:endParaRPr>
              <a:solidFill>
                <a:srgbClr val="3B3B3B"/>
              </a:solidFill>
            </a:endParaRPr>
          </a:p>
        </p:txBody>
      </p:sp>
      <p:sp>
        <p:nvSpPr>
          <p:cNvPr id="7" name="Rectangle 7"/>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05602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835A99A4-CB10-4550-B375-1E0478E1ACAB}" type="datetimeFigureOut">
              <a:rPr lang="en-US">
                <a:solidFill>
                  <a:srgbClr val="3B3B3B"/>
                </a:solidFill>
              </a:rPr>
              <a:pPr/>
              <a:t>6/14/2014</a:t>
            </a:fld>
            <a:endParaRPr>
              <a:solidFill>
                <a:srgbClr val="3B3B3B"/>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3B3B3B"/>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2548509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rgbClr val="C00000"/>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rgbClr val="C00000"/>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lang="en-US">
                <a:solidFill>
                  <a:srgbClr val="1F497D"/>
                </a:solidFill>
              </a:rPr>
              <a:pPr/>
              <a:t>6/14/2014</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167281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rgbClr val="C00000"/>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114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7" name="Picture 3" descr="C:\Users\Steven\AppData\Local\Microsoft\Windows\Temporary Internet Files\Content.IE5\N6KNGY2F\MP9004012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746760"/>
            <a:ext cx="6591300" cy="527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You May Know The Bible</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p:txBody>
          <a:bodyPr/>
          <a:lstStyle/>
          <a:p>
            <a:r>
              <a:rP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the </a:t>
            </a:r>
            <a:r>
              <a:rP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WORD of GOD</a:t>
            </a:r>
            <a:br>
              <a:rP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(part 3</a:t>
            </a:r>
            <a:r>
              <a:rP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237" y="4671741"/>
            <a:ext cx="2409825" cy="2102841"/>
          </a:xfrm>
          <a:prstGeom prst="rect">
            <a:avLst/>
          </a:prstGeom>
          <a:effectLst>
            <a:softEdge rad="635000"/>
          </a:effectLst>
        </p:spPr>
      </p:pic>
      <p:sp>
        <p:nvSpPr>
          <p:cNvPr id="5" name="TextBox 4"/>
          <p:cNvSpPr txBox="1"/>
          <p:nvPr/>
        </p:nvSpPr>
        <p:spPr>
          <a:xfrm>
            <a:off x="1524000" y="5638800"/>
            <a:ext cx="1511952" cy="369332"/>
          </a:xfrm>
          <a:prstGeom prst="rect">
            <a:avLst/>
          </a:prstGeom>
          <a:noFill/>
        </p:spPr>
        <p:txBody>
          <a:bodyPr wrap="none" rtlCol="0">
            <a:spAutoFit/>
          </a:bodyPr>
          <a:lstStyle/>
          <a:p>
            <a:r>
              <a:rPr lang="en-US" dirty="0">
                <a:solidFill>
                  <a:srgbClr val="FFC000"/>
                </a:solidFill>
              </a:rPr>
              <a:t>2 Peter 1:19-21</a:t>
            </a:r>
          </a:p>
        </p:txBody>
      </p:sp>
      <p:sp>
        <p:nvSpPr>
          <p:cNvPr id="6" name="TextBox 5"/>
          <p:cNvSpPr txBox="1"/>
          <p:nvPr/>
        </p:nvSpPr>
        <p:spPr>
          <a:xfrm>
            <a:off x="1333500" y="770287"/>
            <a:ext cx="1814920" cy="461665"/>
          </a:xfrm>
          <a:prstGeom prst="rect">
            <a:avLst/>
          </a:prstGeom>
          <a:noFill/>
        </p:spPr>
        <p:txBody>
          <a:bodyPr wrap="none" rtlCol="0">
            <a:spAutoFit/>
          </a:bodyPr>
          <a:lstStyle/>
          <a:p>
            <a:r>
              <a:rPr lang="en-US" sz="2400" b="1" spc="600" dirty="0" smtClean="0">
                <a:solidFill>
                  <a:prstClr val="white"/>
                </a:solidFill>
              </a:rPr>
              <a:t>Reasons</a:t>
            </a:r>
            <a:endParaRPr lang="en-US" sz="2400" b="1" spc="600" dirty="0">
              <a:solidFill>
                <a:prstClr val="white"/>
              </a:solidFill>
            </a:endParaRPr>
          </a:p>
        </p:txBody>
      </p:sp>
    </p:spTree>
    <p:extLst>
      <p:ext uri="{BB962C8B-B14F-4D97-AF65-F5344CB8AC3E}">
        <p14:creationId xmlns:p14="http://schemas.microsoft.com/office/powerpoint/2010/main" val="1533760570"/>
      </p:ext>
    </p:extLst>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n\AppData\Local\Microsoft\Windows\Temporary Internet Files\Content.IE5\VRUPLQUN\MP90030287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67590"/>
            <a:ext cx="2485644" cy="3484548"/>
          </a:xfrm>
          <a:prstGeom prst="rect">
            <a:avLst/>
          </a:prstGeom>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The Bible’s Accuracy</a:t>
            </a:r>
            <a:endParaRPr lang="en-US" dirty="0"/>
          </a:p>
        </p:txBody>
      </p:sp>
      <p:sp>
        <p:nvSpPr>
          <p:cNvPr id="4" name="Rectangle 3"/>
          <p:cNvSpPr/>
          <p:nvPr/>
        </p:nvSpPr>
        <p:spPr>
          <a:xfrm>
            <a:off x="3657600" y="3429000"/>
            <a:ext cx="4953000" cy="335476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solidFill>
                  <a:prstClr val="black"/>
                </a:solidFill>
              </a:rPr>
              <a:t>“Archaeology </a:t>
            </a:r>
            <a:r>
              <a:rPr lang="en-US" sz="3200" dirty="0">
                <a:solidFill>
                  <a:prstClr val="black"/>
                </a:solidFill>
              </a:rPr>
              <a:t>has confirmed countless passages which had been rejected by critics as unhistorical or contrary to known </a:t>
            </a:r>
            <a:r>
              <a:rPr lang="en-US" sz="3200" dirty="0" smtClean="0">
                <a:solidFill>
                  <a:prstClr val="black"/>
                </a:solidFill>
              </a:rPr>
              <a:t>facts” </a:t>
            </a:r>
            <a:r>
              <a:rPr lang="en-US" sz="2000" dirty="0" smtClean="0">
                <a:solidFill>
                  <a:prstClr val="black"/>
                </a:solidFill>
              </a:rPr>
              <a:t>(</a:t>
            </a:r>
            <a:r>
              <a:rPr lang="en-US" sz="2000" dirty="0">
                <a:solidFill>
                  <a:prstClr val="black"/>
                </a:solidFill>
              </a:rPr>
              <a:t>Joseph </a:t>
            </a:r>
            <a:r>
              <a:rPr lang="en-US" sz="2000" dirty="0" smtClean="0">
                <a:solidFill>
                  <a:prstClr val="black"/>
                </a:solidFill>
              </a:rPr>
              <a:t>Free,</a:t>
            </a:r>
            <a:r>
              <a:rPr lang="en-US" sz="2000" dirty="0">
                <a:solidFill>
                  <a:prstClr val="black"/>
                </a:solidFill>
              </a:rPr>
              <a:t> </a:t>
            </a:r>
            <a:r>
              <a:rPr lang="en-US" sz="2000" dirty="0" smtClean="0">
                <a:solidFill>
                  <a:prstClr val="black"/>
                </a:solidFill>
              </a:rPr>
              <a:t>1969. </a:t>
            </a:r>
            <a:r>
              <a:rPr lang="en-US" sz="2000" i="1" dirty="0" smtClean="0">
                <a:solidFill>
                  <a:prstClr val="black"/>
                </a:solidFill>
              </a:rPr>
              <a:t>Archaeology </a:t>
            </a:r>
            <a:r>
              <a:rPr lang="en-US" sz="2000" i="1" dirty="0">
                <a:solidFill>
                  <a:prstClr val="black"/>
                </a:solidFill>
              </a:rPr>
              <a:t>and Bible </a:t>
            </a:r>
            <a:r>
              <a:rPr lang="en-US" sz="2000" i="1" dirty="0" smtClean="0">
                <a:solidFill>
                  <a:prstClr val="black"/>
                </a:solidFill>
              </a:rPr>
              <a:t>History. </a:t>
            </a:r>
            <a:r>
              <a:rPr lang="en-US" sz="2000" dirty="0" smtClean="0">
                <a:solidFill>
                  <a:prstClr val="black"/>
                </a:solidFill>
              </a:rPr>
              <a:t>p</a:t>
            </a:r>
            <a:r>
              <a:rPr lang="en-US" sz="2000" dirty="0">
                <a:solidFill>
                  <a:prstClr val="black"/>
                </a:solidFill>
              </a:rPr>
              <a:t>. 1</a:t>
            </a:r>
            <a:r>
              <a:rPr lang="en-US" sz="2000" dirty="0" smtClean="0">
                <a:solidFill>
                  <a:prstClr val="black"/>
                </a:solidFill>
              </a:rPr>
              <a:t>.)</a:t>
            </a:r>
            <a:endParaRPr lang="en-US" sz="2000" dirty="0">
              <a:solidFill>
                <a:prstClr val="black"/>
              </a:solidFill>
            </a:endParaRPr>
          </a:p>
        </p:txBody>
      </p:sp>
      <p:sp>
        <p:nvSpPr>
          <p:cNvPr id="6" name="Rectangle 5"/>
          <p:cNvSpPr/>
          <p:nvPr/>
        </p:nvSpPr>
        <p:spPr>
          <a:xfrm>
            <a:off x="685800" y="1570672"/>
            <a:ext cx="7808259" cy="147732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3000" dirty="0" smtClean="0">
                <a:solidFill>
                  <a:prstClr val="black"/>
                </a:solidFill>
              </a:rPr>
              <a:t>“for </a:t>
            </a:r>
            <a:r>
              <a:rPr lang="en-US" sz="3000" dirty="0">
                <a:solidFill>
                  <a:prstClr val="black"/>
                </a:solidFill>
              </a:rPr>
              <a:t>prophecy never came by the will of man, but holy men of God spoke as they were moved by the Holy </a:t>
            </a:r>
            <a:r>
              <a:rPr lang="en-US" sz="3000" dirty="0" smtClean="0">
                <a:solidFill>
                  <a:prstClr val="black"/>
                </a:solidFill>
              </a:rPr>
              <a:t>Spirit” (2 Pet. 1:21)</a:t>
            </a:r>
            <a:endParaRPr lang="en-US" sz="3000" dirty="0">
              <a:solidFill>
                <a:prstClr val="black"/>
              </a:solidFill>
            </a:endParaRPr>
          </a:p>
        </p:txBody>
      </p:sp>
      <p:sp>
        <p:nvSpPr>
          <p:cNvPr id="9" name="Rectangle 8"/>
          <p:cNvSpPr/>
          <p:nvPr/>
        </p:nvSpPr>
        <p:spPr>
          <a:xfrm>
            <a:off x="1222339" y="6482806"/>
            <a:ext cx="1412566" cy="369332"/>
          </a:xfrm>
          <a:prstGeom prst="rect">
            <a:avLst/>
          </a:prstGeom>
        </p:spPr>
        <p:txBody>
          <a:bodyPr wrap="none">
            <a:spAutoFit/>
          </a:bodyPr>
          <a:lstStyle/>
          <a:p>
            <a:r>
              <a:rPr lang="en-US" dirty="0">
                <a:solidFill>
                  <a:prstClr val="black"/>
                </a:solidFill>
              </a:rPr>
              <a:t>Archaeology</a:t>
            </a:r>
          </a:p>
        </p:txBody>
      </p:sp>
    </p:spTree>
    <p:extLst>
      <p:ext uri="{BB962C8B-B14F-4D97-AF65-F5344CB8AC3E}">
        <p14:creationId xmlns:p14="http://schemas.microsoft.com/office/powerpoint/2010/main" val="249611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n\AppData\Local\Microsoft\Windows\Temporary Internet Files\Content.IE5\VRUPLQUN\MP90030287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67590"/>
            <a:ext cx="2485644" cy="3484548"/>
          </a:xfrm>
          <a:prstGeom prst="rect">
            <a:avLst/>
          </a:prstGeom>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The Bible’s Accuracy</a:t>
            </a:r>
            <a:endParaRPr lang="en-US" dirty="0"/>
          </a:p>
        </p:txBody>
      </p:sp>
      <p:sp>
        <p:nvSpPr>
          <p:cNvPr id="4" name="Rectangle 3"/>
          <p:cNvSpPr/>
          <p:nvPr/>
        </p:nvSpPr>
        <p:spPr>
          <a:xfrm>
            <a:off x="3657600" y="3429000"/>
            <a:ext cx="4953000" cy="289310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smtClean="0">
                <a:solidFill>
                  <a:srgbClr val="C00000"/>
                </a:solidFill>
              </a:rPr>
              <a:t>C</a:t>
            </a:r>
            <a:r>
              <a:rPr lang="en-US" sz="3000" b="1" dirty="0" smtClean="0">
                <a:solidFill>
                  <a:prstClr val="black"/>
                </a:solidFill>
              </a:rPr>
              <a:t>onfirms</a:t>
            </a:r>
            <a:r>
              <a:rPr lang="en-US" sz="3000" dirty="0" smtClean="0">
                <a:solidFill>
                  <a:prstClr val="black"/>
                </a:solidFill>
              </a:rPr>
              <a:t> Bible history</a:t>
            </a:r>
          </a:p>
          <a:p>
            <a:r>
              <a:rPr lang="en-US" sz="3200" b="1" dirty="0">
                <a:solidFill>
                  <a:srgbClr val="C00000"/>
                </a:solidFill>
              </a:rPr>
              <a:t>A</a:t>
            </a:r>
            <a:r>
              <a:rPr lang="en-US" sz="3000" b="1" dirty="0" smtClean="0">
                <a:solidFill>
                  <a:prstClr val="black"/>
                </a:solidFill>
              </a:rPr>
              <a:t>dditional</a:t>
            </a:r>
            <a:r>
              <a:rPr lang="en-US" sz="3000" dirty="0" smtClean="0">
                <a:solidFill>
                  <a:prstClr val="black"/>
                </a:solidFill>
              </a:rPr>
              <a:t> detail</a:t>
            </a:r>
          </a:p>
          <a:p>
            <a:pPr lvl="1"/>
            <a:r>
              <a:rPr lang="en-US" sz="2800" dirty="0" smtClean="0">
                <a:solidFill>
                  <a:prstClr val="black"/>
                </a:solidFill>
              </a:rPr>
              <a:t>(Customs, meaning of words, background info.)</a:t>
            </a:r>
          </a:p>
          <a:p>
            <a:r>
              <a:rPr lang="en-US" sz="3200" b="1" dirty="0" smtClean="0">
                <a:solidFill>
                  <a:srgbClr val="C00000"/>
                </a:solidFill>
              </a:rPr>
              <a:t>D</a:t>
            </a:r>
            <a:r>
              <a:rPr lang="en-US" sz="3000" b="1" dirty="0" smtClean="0">
                <a:solidFill>
                  <a:prstClr val="black"/>
                </a:solidFill>
              </a:rPr>
              <a:t>emonstrates</a:t>
            </a:r>
            <a:r>
              <a:rPr lang="en-US" sz="3000" dirty="0" smtClean="0">
                <a:solidFill>
                  <a:prstClr val="black"/>
                </a:solidFill>
              </a:rPr>
              <a:t> Bible prophecies</a:t>
            </a:r>
            <a:endParaRPr lang="en-US" sz="3000" dirty="0">
              <a:solidFill>
                <a:prstClr val="black"/>
              </a:solidFill>
            </a:endParaRPr>
          </a:p>
        </p:txBody>
      </p:sp>
      <p:sp>
        <p:nvSpPr>
          <p:cNvPr id="6" name="Rectangle 5"/>
          <p:cNvSpPr/>
          <p:nvPr/>
        </p:nvSpPr>
        <p:spPr>
          <a:xfrm>
            <a:off x="685800" y="1570672"/>
            <a:ext cx="7808259" cy="147732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3000" dirty="0" smtClean="0">
                <a:solidFill>
                  <a:prstClr val="black"/>
                </a:solidFill>
              </a:rPr>
              <a:t>“for </a:t>
            </a:r>
            <a:r>
              <a:rPr lang="en-US" sz="3000" dirty="0">
                <a:solidFill>
                  <a:prstClr val="black"/>
                </a:solidFill>
              </a:rPr>
              <a:t>prophecy never came by the will of man, but holy men of God spoke as they were moved by the Holy </a:t>
            </a:r>
            <a:r>
              <a:rPr lang="en-US" sz="3000" dirty="0" smtClean="0">
                <a:solidFill>
                  <a:prstClr val="black"/>
                </a:solidFill>
              </a:rPr>
              <a:t>Spirit” (2 Pet. 1:21)</a:t>
            </a:r>
            <a:endParaRPr lang="en-US" sz="3000" dirty="0">
              <a:solidFill>
                <a:prstClr val="black"/>
              </a:solidFill>
            </a:endParaRPr>
          </a:p>
        </p:txBody>
      </p:sp>
      <p:sp>
        <p:nvSpPr>
          <p:cNvPr id="9" name="Rectangle 8"/>
          <p:cNvSpPr/>
          <p:nvPr/>
        </p:nvSpPr>
        <p:spPr>
          <a:xfrm>
            <a:off x="1222339" y="6482806"/>
            <a:ext cx="1412566" cy="369332"/>
          </a:xfrm>
          <a:prstGeom prst="rect">
            <a:avLst/>
          </a:prstGeom>
        </p:spPr>
        <p:txBody>
          <a:bodyPr wrap="none">
            <a:spAutoFit/>
          </a:bodyPr>
          <a:lstStyle/>
          <a:p>
            <a:r>
              <a:rPr lang="en-US" dirty="0">
                <a:solidFill>
                  <a:prstClr val="black"/>
                </a:solidFill>
              </a:rPr>
              <a:t>Archaeology</a:t>
            </a:r>
          </a:p>
        </p:txBody>
      </p:sp>
    </p:spTree>
    <p:extLst>
      <p:ext uri="{BB962C8B-B14F-4D97-AF65-F5344CB8AC3E}">
        <p14:creationId xmlns:p14="http://schemas.microsoft.com/office/powerpoint/2010/main" val="308089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Steven\AppData\Local\Microsoft\Windows\Temporary Internet Files\Content.IE5\1WV71GOW\MP900382829[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67" r="21666"/>
          <a:stretch/>
        </p:blipFill>
        <p:spPr bwMode="auto">
          <a:xfrm rot="5400000">
            <a:off x="3741420" y="-3787140"/>
            <a:ext cx="1600200" cy="91744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even\AppData\Local\Microsoft\Windows\Temporary Internet Files\Content.IE5\GP3YZCR6\MP900385226[1].jpg"/>
          <p:cNvPicPr>
            <a:picLocks noChangeAspect="1" noChangeArrowheads="1"/>
          </p:cNvPicPr>
          <p:nvPr/>
        </p:nvPicPr>
        <p:blipFill rotWithShape="1">
          <a:blip r:embed="rId4">
            <a:extLst>
              <a:ext uri="{28A0092B-C50C-407E-A947-70E740481C1C}">
                <a14:useLocalDpi xmlns:a14="http://schemas.microsoft.com/office/drawing/2010/main" val="0"/>
              </a:ext>
            </a:extLst>
          </a:blip>
          <a:srcRect t="9677" b="8871"/>
          <a:stretch/>
        </p:blipFill>
        <p:spPr bwMode="auto">
          <a:xfrm>
            <a:off x="-45720" y="0"/>
            <a:ext cx="917448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304800"/>
            <a:ext cx="3779520" cy="1143000"/>
          </a:xfrm>
        </p:spPr>
        <p:txBody>
          <a:bodyPr>
            <a:prstTxWarp prst="textPlain">
              <a:avLst/>
            </a:prstTxWarp>
            <a:normAutofit/>
            <a:scene3d>
              <a:camera prst="orthographicFront"/>
              <a:lightRig rig="soft" dir="t">
                <a:rot lat="0" lon="0" rev="10800000"/>
              </a:lightRig>
            </a:scene3d>
            <a:sp3d>
              <a:bevelT w="27940" h="12700"/>
              <a:contourClr>
                <a:srgbClr val="DDDDDD"/>
              </a:contourClr>
            </a:sp3d>
          </a:bodyPr>
          <a:lstStyle/>
          <a:p>
            <a:r>
              <a:rPr lang="en-US" spc="150" dirty="0" smtClean="0">
                <a:ln w="11430"/>
                <a:solidFill>
                  <a:srgbClr val="92D050"/>
                </a:solidFill>
                <a:effectLst>
                  <a:outerShdw blurRad="25400" algn="tl" rotWithShape="0">
                    <a:srgbClr val="000000">
                      <a:alpha val="43000"/>
                    </a:srgbClr>
                  </a:outerShdw>
                </a:effectLst>
                <a:latin typeface="Arial Black" panose="020B0A04020102020204" pitchFamily="34" charset="0"/>
              </a:rPr>
              <a:t>GOSPEL</a:t>
            </a:r>
            <a:endParaRPr lang="en-US" spc="150" dirty="0">
              <a:ln w="11430"/>
              <a:solidFill>
                <a:srgbClr val="92D050"/>
              </a:solidFill>
              <a:effectLst>
                <a:outerShdw blurRad="25400" algn="tl" rotWithShape="0">
                  <a:srgbClr val="000000">
                    <a:alpha val="43000"/>
                  </a:srgbClr>
                </a:outerShdw>
              </a:effectLst>
              <a:latin typeface="Arial Black" panose="020B0A04020102020204" pitchFamily="34" charset="0"/>
            </a:endParaRPr>
          </a:p>
        </p:txBody>
      </p:sp>
      <p:sp>
        <p:nvSpPr>
          <p:cNvPr id="3" name="Content Placeholder 2"/>
          <p:cNvSpPr>
            <a:spLocks noGrp="1"/>
          </p:cNvSpPr>
          <p:nvPr>
            <p:ph idx="1"/>
          </p:nvPr>
        </p:nvSpPr>
        <p:spPr>
          <a:xfrm>
            <a:off x="457200" y="1600200"/>
            <a:ext cx="8305800" cy="5257799"/>
          </a:xfrm>
        </p:spPr>
        <p:txBody>
          <a:bodyPr>
            <a:normAutofit fontScale="92500"/>
          </a:bodyPr>
          <a:lstStyle/>
          <a:p>
            <a:pPr marL="240030" indent="-514350">
              <a:buFont typeface="+mj-lt"/>
              <a:buAutoNum type="arabicPeriod"/>
            </a:pPr>
            <a:r>
              <a:rPr lang="en-US" sz="4000" dirty="0" smtClean="0"/>
              <a:t>Luke 3:23-38 </a:t>
            </a:r>
            <a:endParaRPr lang="en-US" sz="4000" dirty="0"/>
          </a:p>
          <a:p>
            <a:pPr marL="797814" lvl="1" indent="-514350"/>
            <a:r>
              <a:rPr lang="en-US" sz="3400" dirty="0" smtClean="0"/>
              <a:t>a listing of real historical men back to the creation</a:t>
            </a:r>
          </a:p>
          <a:p>
            <a:pPr marL="240030" indent="-514350">
              <a:buFont typeface="+mj-lt"/>
              <a:buAutoNum type="arabicPeriod"/>
            </a:pPr>
            <a:r>
              <a:rPr lang="en-US" sz="4000" dirty="0"/>
              <a:t>Jesus and Adam’s history are </a:t>
            </a:r>
            <a:r>
              <a:rPr lang="en-US" sz="4000" dirty="0" smtClean="0"/>
              <a:t>tied </a:t>
            </a:r>
          </a:p>
          <a:p>
            <a:pPr marL="797814" lvl="1" indent="-514350"/>
            <a:r>
              <a:rPr lang="en-US" sz="3400" dirty="0" smtClean="0"/>
              <a:t>1 </a:t>
            </a:r>
            <a:r>
              <a:rPr lang="en-US" sz="3400" dirty="0"/>
              <a:t>Cor. </a:t>
            </a:r>
            <a:r>
              <a:rPr lang="en-US" sz="3400" dirty="0" smtClean="0"/>
              <a:t>15:21, 22, 45; Rom. 5:12-17</a:t>
            </a:r>
            <a:endParaRPr lang="en-US" sz="3400" dirty="0"/>
          </a:p>
          <a:p>
            <a:pPr marL="240030" indent="-514350">
              <a:buFont typeface="+mj-lt"/>
              <a:buAutoNum type="arabicPeriod"/>
            </a:pPr>
            <a:r>
              <a:rPr lang="en-US" sz="4000" dirty="0" smtClean="0"/>
              <a:t>If OT history is false, then why expect the gospel to be true?</a:t>
            </a:r>
          </a:p>
          <a:p>
            <a:pPr marL="240030" indent="-514350">
              <a:buFont typeface="+mj-lt"/>
              <a:buAutoNum type="arabicPeriod"/>
            </a:pPr>
            <a:r>
              <a:rPr lang="en-US" sz="4000" spc="-50" dirty="0" smtClean="0"/>
              <a:t>Bible history should be defended by the church today instead of compromised</a:t>
            </a:r>
          </a:p>
        </p:txBody>
      </p:sp>
      <p:sp>
        <p:nvSpPr>
          <p:cNvPr id="9" name="Title 1"/>
          <p:cNvSpPr txBox="1">
            <a:spLocks/>
          </p:cNvSpPr>
          <p:nvPr/>
        </p:nvSpPr>
        <p:spPr>
          <a:xfrm>
            <a:off x="5029200" y="304800"/>
            <a:ext cx="3870960" cy="1143000"/>
          </a:xfrm>
          <a:prstGeom prst="rect">
            <a:avLst/>
          </a:prstGeom>
        </p:spPr>
        <p:txBody>
          <a:bodyPr numCol="1" anchor="b" anchorCtr="0">
            <a:prstTxWarp prst="textPlain">
              <a:avLst/>
            </a:prstTxWarp>
            <a:normAutofit/>
            <a:scene3d>
              <a:camera prst="orthographicFront"/>
              <a:lightRig rig="flat" dir="tl"/>
            </a:scene3d>
            <a:sp3d contourW="19050" prstMaterial="clear">
              <a:bevelT w="50800" h="50800"/>
              <a:contourClr>
                <a:schemeClr val="accent5">
                  <a:tint val="70000"/>
                  <a:satMod val="180000"/>
                  <a:alpha val="70000"/>
                </a:schemeClr>
              </a:contourClr>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r>
              <a:rPr lang="en-US" dirty="0" smtClean="0">
                <a:ln/>
                <a:solidFill>
                  <a:schemeClr val="accent5">
                    <a:tint val="50000"/>
                    <a:satMod val="180000"/>
                  </a:schemeClr>
                </a:solidFill>
                <a:effectLst/>
                <a:latin typeface="Arial Black" panose="020B0A04020102020204" pitchFamily="34" charset="0"/>
              </a:rPr>
              <a:t>HISTORY</a:t>
            </a:r>
            <a:endParaRPr lang="en-US" dirty="0">
              <a:ln/>
              <a:solidFill>
                <a:schemeClr val="accent5">
                  <a:tint val="50000"/>
                  <a:satMod val="180000"/>
                </a:schemeClr>
              </a:solidFill>
              <a:effectLst/>
              <a:latin typeface="Arial Black" panose="020B0A04020102020204" pitchFamily="34" charset="0"/>
            </a:endParaRPr>
          </a:p>
        </p:txBody>
      </p:sp>
      <p:sp>
        <p:nvSpPr>
          <p:cNvPr id="8" name="Title 1"/>
          <p:cNvSpPr txBox="1">
            <a:spLocks/>
          </p:cNvSpPr>
          <p:nvPr/>
        </p:nvSpPr>
        <p:spPr>
          <a:xfrm>
            <a:off x="5044440" y="323852"/>
            <a:ext cx="3870960" cy="1143000"/>
          </a:xfrm>
          <a:prstGeom prst="rect">
            <a:avLst/>
          </a:prstGeom>
        </p:spPr>
        <p:txBody>
          <a:bodyPr numCol="1" anchor="b" anchorCtr="0">
            <a:prstTxWarp prst="textPlain">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HISTORY</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114914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075"/>
                                        </p:tgtEl>
                                      </p:cBhvr>
                                    </p:animEffect>
                                    <p:set>
                                      <p:cBhvr>
                                        <p:cTn id="31" dur="1" fill="hold">
                                          <p:stCondLst>
                                            <p:cond delay="499"/>
                                          </p:stCondLst>
                                        </p:cTn>
                                        <p:tgtEl>
                                          <p:spTgt spid="3075"/>
                                        </p:tgtEl>
                                        <p:attrNameLst>
                                          <p:attrName>style.visibility</p:attrName>
                                        </p:attrNameLst>
                                      </p:cBhvr>
                                      <p:to>
                                        <p:strVal val="hidden"/>
                                      </p:to>
                                    </p:set>
                                  </p:childTnLst>
                                </p:cTn>
                              </p:par>
                              <p:par>
                                <p:cTn id="32" presetID="16" presetClass="exit" presetSubtype="21" fill="hold" grpId="0" nodeType="withEffect">
                                  <p:stCondLst>
                                    <p:cond delay="0"/>
                                  </p:stCondLst>
                                  <p:childTnLst>
                                    <p:animEffect transition="out" filter="barn(inVertic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04801"/>
            <a:ext cx="8458200" cy="4267200"/>
          </a:xfr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pPr indent="0">
              <a:buNone/>
            </a:pPr>
            <a:r>
              <a:rPr lang="en-US" sz="3600" b="1" dirty="0"/>
              <a:t>4</a:t>
            </a:r>
            <a:r>
              <a:rPr lang="en-US" sz="3600" dirty="0"/>
              <a:t>  But when the </a:t>
            </a:r>
            <a:r>
              <a:rPr lang="en-US" sz="3600" cap="small" normalizeH="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fullness of the time </a:t>
            </a:r>
            <a:r>
              <a:rPr lang="en-US" sz="3600" dirty="0"/>
              <a:t>had come, God sent forth His Son, born of a woman, born under the law,</a:t>
            </a:r>
          </a:p>
          <a:p>
            <a:pPr indent="0">
              <a:buNone/>
            </a:pPr>
            <a:r>
              <a:rPr lang="en-US" sz="3600" b="1" dirty="0"/>
              <a:t>5</a:t>
            </a:r>
            <a:r>
              <a:rPr lang="en-US" sz="3600" dirty="0"/>
              <a:t>  to redeem those who were under the law, that we might receive the adoption as sons.</a:t>
            </a:r>
          </a:p>
          <a:p>
            <a:pPr indent="0">
              <a:buNone/>
            </a:pPr>
            <a:r>
              <a:rPr lang="en-US" sz="3600" b="1" dirty="0"/>
              <a:t>6</a:t>
            </a:r>
            <a:r>
              <a:rPr lang="en-US" sz="3600" dirty="0"/>
              <a:t>  And because you are sons, God has sent forth the Spirit of His Son into your hearts, crying out, "Abba, Father!"</a:t>
            </a:r>
          </a:p>
          <a:p>
            <a:pPr indent="0">
              <a:buNone/>
            </a:pPr>
            <a:r>
              <a:rPr lang="en-US" sz="3600" b="1" dirty="0"/>
              <a:t>7</a:t>
            </a:r>
            <a:r>
              <a:rPr lang="en-US" sz="3600" dirty="0"/>
              <a:t>  Therefore you are no longer a slave but a son, and if a son, then an heir of </a:t>
            </a:r>
            <a:r>
              <a:rPr lang="en-US" sz="3600" dirty="0" smtClean="0"/>
              <a:t>God</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artisticPencilSketch/>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209925" y="4516973"/>
            <a:ext cx="3124200" cy="1731427"/>
          </a:xfrm>
          <a:prstGeom prst="rect">
            <a:avLst/>
          </a:prstGeom>
          <a:ln>
            <a:noFill/>
          </a:ln>
          <a:effectLst>
            <a:softEdge rad="317500"/>
          </a:effectLst>
        </p:spPr>
      </p:pic>
      <p:sp>
        <p:nvSpPr>
          <p:cNvPr id="5" name="Rectangle 4"/>
          <p:cNvSpPr/>
          <p:nvPr/>
        </p:nvSpPr>
        <p:spPr>
          <a:xfrm>
            <a:off x="685800" y="5211922"/>
            <a:ext cx="8172450" cy="1265078"/>
          </a:xfrm>
          <a:prstGeom prst="rect">
            <a:avLst/>
          </a:prstGeom>
        </p:spPr>
        <p:txBody>
          <a:bodyPr wrap="none">
            <a:prstTxWarp prst="textPlain">
              <a:avLst/>
            </a:prstTxWarp>
            <a:spAutoFit/>
          </a:bodyPr>
          <a:lstStyle/>
          <a:p>
            <a:pPr algn="r">
              <a:buClr>
                <a:srgbClr val="C00000"/>
              </a:buClr>
              <a:buSzPct val="80000"/>
            </a:pPr>
            <a:r>
              <a:rPr lang="en-US" sz="3600" b="1" kern="0" dirty="0" smtClean="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rPr>
              <a:t>Galatians 4:4-7</a:t>
            </a:r>
            <a:endParaRPr lang="en-US" sz="3600" b="1" kern="0" dirty="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3875816631"/>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teven\Pictures\gadgets\square_orang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684531" y="2819400"/>
            <a:ext cx="10425853"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6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Previously:</a:t>
            </a:r>
            <a:endParaRPr lang="en-US" sz="6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457200" y="1600200"/>
            <a:ext cx="8229600" cy="5257800"/>
          </a:xfrm>
        </p:spPr>
        <p:txBody>
          <a:bodyPr>
            <a:normAutofit/>
          </a:bodyPr>
          <a:lstStyle/>
          <a:p>
            <a:pPr marL="468630" indent="-742950">
              <a:buFont typeface="+mj-lt"/>
              <a:buAutoNum type="arabicPeriod"/>
            </a:pPr>
            <a:r>
              <a:rPr lang="en-US" sz="4000" b="1" dirty="0" smtClean="0">
                <a:solidFill>
                  <a:srgbClr val="C00000"/>
                </a:solidFill>
                <a:effectLst>
                  <a:outerShdw blurRad="38100" dist="38100" dir="2700000" algn="tl">
                    <a:srgbClr val="000000">
                      <a:alpha val="43137"/>
                    </a:srgbClr>
                  </a:outerShdw>
                </a:effectLst>
              </a:rPr>
              <a:t>Unity</a:t>
            </a:r>
            <a:r>
              <a:rPr lang="en-US" sz="4000" dirty="0" smtClean="0">
                <a:solidFill>
                  <a:srgbClr val="C00000"/>
                </a:solidFill>
                <a:effectLst>
                  <a:outerShdw blurRad="38100" dist="38100" dir="2700000" algn="tl">
                    <a:srgbClr val="000000">
                      <a:alpha val="43137"/>
                    </a:srgbClr>
                  </a:outerShdw>
                </a:effectLst>
              </a:rPr>
              <a:t> </a:t>
            </a:r>
            <a:r>
              <a:rPr lang="en-US" sz="4000" dirty="0" smtClean="0"/>
              <a:t>of writers</a:t>
            </a:r>
          </a:p>
          <a:p>
            <a:pPr marL="468630" indent="-742950">
              <a:buFont typeface="+mj-lt"/>
              <a:buAutoNum type="arabicPeriod"/>
            </a:pPr>
            <a:r>
              <a:rPr lang="en-US" sz="4000" b="1" dirty="0" smtClean="0">
                <a:solidFill>
                  <a:srgbClr val="C00000"/>
                </a:solidFill>
                <a:effectLst>
                  <a:outerShdw blurRad="38100" dist="38100" dir="2700000" algn="tl">
                    <a:srgbClr val="000000">
                      <a:alpha val="43137"/>
                    </a:srgbClr>
                  </a:outerShdw>
                </a:effectLst>
              </a:rPr>
              <a:t>Scientific</a:t>
            </a:r>
            <a:r>
              <a:rPr lang="en-US" sz="4000" dirty="0" smtClean="0">
                <a:effectLst>
                  <a:outerShdw blurRad="38100" dist="38100" dir="2700000" algn="tl">
                    <a:srgbClr val="000000">
                      <a:alpha val="43137"/>
                    </a:srgbClr>
                  </a:outerShdw>
                </a:effectLst>
              </a:rPr>
              <a:t> </a:t>
            </a:r>
            <a:r>
              <a:rPr lang="en-US" sz="4000" dirty="0" smtClean="0"/>
              <a:t>Accuracy</a:t>
            </a:r>
          </a:p>
          <a:p>
            <a:pPr lvl="1"/>
            <a:r>
              <a:rPr lang="en-US" sz="3200" dirty="0" smtClean="0"/>
              <a:t>Microbiology; Space Science; Earth Science</a:t>
            </a:r>
          </a:p>
          <a:p>
            <a:pPr marL="468630" indent="-742950">
              <a:buFont typeface="+mj-lt"/>
              <a:buAutoNum type="arabicPeriod"/>
            </a:pPr>
            <a:r>
              <a:rPr lang="en-US" sz="3800" b="1" dirty="0" smtClean="0">
                <a:solidFill>
                  <a:srgbClr val="C00000"/>
                </a:solidFill>
                <a:effectLst>
                  <a:outerShdw blurRad="38100" dist="38100" dir="2700000" algn="tl">
                    <a:srgbClr val="000000">
                      <a:alpha val="43137"/>
                    </a:srgbClr>
                  </a:outerShdw>
                </a:effectLst>
              </a:rPr>
              <a:t>Historical Accuracy</a:t>
            </a:r>
          </a:p>
          <a:p>
            <a:pPr lvl="1">
              <a:buClr>
                <a:srgbClr val="1F497D"/>
              </a:buClr>
            </a:pPr>
            <a:r>
              <a:rPr lang="en-US" sz="3200" dirty="0" smtClean="0"/>
              <a:t>3a) Evidence for the Flood; prophecy of </a:t>
            </a:r>
            <a:r>
              <a:rPr lang="en-US" sz="3200" b="1" dirty="0" smtClean="0"/>
              <a:t>what</a:t>
            </a:r>
            <a:r>
              <a:rPr lang="en-US" sz="3200" dirty="0" smtClean="0"/>
              <a:t> unbelievers believe (2 Peter 3)</a:t>
            </a:r>
          </a:p>
          <a:p>
            <a:pPr lvl="1">
              <a:buClr>
                <a:srgbClr val="1F497D"/>
              </a:buClr>
            </a:pPr>
            <a:r>
              <a:rPr lang="en-US" sz="3200" dirty="0" smtClean="0"/>
              <a:t>3b) Prophecy of </a:t>
            </a:r>
            <a:r>
              <a:rPr lang="en-US" sz="3200" b="1" dirty="0" smtClean="0"/>
              <a:t>why</a:t>
            </a:r>
            <a:r>
              <a:rPr lang="en-US" sz="3200" dirty="0" smtClean="0"/>
              <a:t> unbelievers believe what they do (2 Peter 3)</a:t>
            </a:r>
          </a:p>
        </p:txBody>
      </p:sp>
    </p:spTree>
    <p:extLst>
      <p:ext uri="{BB962C8B-B14F-4D97-AF65-F5344CB8AC3E}">
        <p14:creationId xmlns:p14="http://schemas.microsoft.com/office/powerpoint/2010/main" val="38041521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par>
                          <p:cTn id="21" fill="hold">
                            <p:stCondLst>
                              <p:cond delay="0"/>
                            </p:stCondLst>
                            <p:childTnLst>
                              <p:par>
                                <p:cTn id="22" presetID="21" presetClass="entr" presetSubtype="1"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wheel(1)">
                                      <p:cBhvr>
                                        <p:cTn id="2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876800"/>
          </a:xfrm>
        </p:spPr>
        <p:txBody>
          <a:bodyPr>
            <a:normAutofit/>
          </a:bodyPr>
          <a:lstStyle/>
          <a:p>
            <a:pPr marL="514350" indent="-514350">
              <a:spcBef>
                <a:spcPts val="600"/>
              </a:spcBef>
              <a:spcAft>
                <a:spcPts val="600"/>
              </a:spcAft>
            </a:pPr>
            <a:r>
              <a:rPr lang="en-US" sz="3800" b="1" dirty="0" smtClean="0"/>
              <a:t>Hittites</a:t>
            </a:r>
            <a:r>
              <a:rPr lang="en-US" sz="3800" dirty="0" smtClean="0"/>
              <a:t> (Gen. 15:20)</a:t>
            </a:r>
          </a:p>
          <a:p>
            <a:pPr marL="1072134" lvl="1" indent="-514350">
              <a:spcBef>
                <a:spcPts val="600"/>
              </a:spcBef>
              <a:spcAft>
                <a:spcPts val="600"/>
              </a:spcAft>
            </a:pPr>
            <a:r>
              <a:rPr lang="en-US" sz="3400" dirty="0" smtClean="0"/>
              <a:t>Critics challenged</a:t>
            </a:r>
            <a:r>
              <a:rPr lang="en-US" sz="3400" dirty="0"/>
              <a:t> </a:t>
            </a:r>
            <a:r>
              <a:rPr lang="en-US" sz="3400" dirty="0" smtClean="0"/>
              <a:t>that the Hittites </a:t>
            </a:r>
            <a:br>
              <a:rPr lang="en-US" sz="3400" dirty="0" smtClean="0"/>
            </a:br>
            <a:r>
              <a:rPr lang="en-US" sz="3400" dirty="0" smtClean="0"/>
              <a:t>“… were an invention of biblical  editors during a supposed lengthy evolution of various books of the Old Testament” </a:t>
            </a:r>
            <a:br>
              <a:rPr lang="en-US" sz="3400" dirty="0" smtClean="0"/>
            </a:br>
            <a:r>
              <a:rPr lang="en-US" sz="3400" dirty="0" smtClean="0"/>
              <a:t/>
            </a:r>
            <a:br>
              <a:rPr lang="en-US" sz="3400" dirty="0" smtClean="0"/>
            </a:br>
            <a:r>
              <a:rPr lang="en-US" sz="2400" dirty="0" smtClean="0"/>
              <a:t>(G. Frederick Owen’s Archaeological Supplement, </a:t>
            </a:r>
            <a:r>
              <a:rPr lang="en-US" sz="2400" i="1" dirty="0" smtClean="0"/>
              <a:t>The Thompson Chain-Reference Study Bible</a:t>
            </a:r>
            <a:r>
              <a:rPr lang="en-US" sz="2400" dirty="0" smtClean="0"/>
              <a:t>.  p. 2183. © 1997)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213" y="914400"/>
            <a:ext cx="27193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 y="134143"/>
            <a:ext cx="832802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877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6324600" cy="1143000"/>
          </a:xfrm>
        </p:spPr>
        <p:txBody>
          <a:bodyPr>
            <a:prstTxWarp prst="textPlain">
              <a:avLst/>
            </a:prstTxWarp>
            <a:normAutofit fontScale="90000"/>
          </a:bodyPr>
          <a:lstStyle/>
          <a:p>
            <a:r>
              <a:rPr lang="en-US" b="0" spc="600" dirty="0" smtClean="0">
                <a:ln w="18415" cmpd="sng">
                  <a:solidFill>
                    <a:srgbClr val="FFFFFF"/>
                  </a:solidFill>
                  <a:prstDash val="solid"/>
                </a:ln>
                <a:solidFill>
                  <a:schemeClr val="accent5">
                    <a:lumMod val="75000"/>
                  </a:schemeClr>
                </a:solidFill>
                <a:effectLst>
                  <a:outerShdw blurRad="63500" dir="3600000" algn="tl" rotWithShape="0">
                    <a:srgbClr val="000000">
                      <a:alpha val="70000"/>
                    </a:srgbClr>
                  </a:outerShdw>
                </a:effectLst>
                <a:latin typeface="Arial Black" panose="020B0A04020102020204" pitchFamily="34" charset="0"/>
              </a:rPr>
              <a:t>“SARGON” </a:t>
            </a:r>
            <a:br>
              <a:rPr lang="en-US" b="0" spc="600" dirty="0" smtClean="0">
                <a:ln w="18415" cmpd="sng">
                  <a:solidFill>
                    <a:srgbClr val="FFFFFF"/>
                  </a:solidFill>
                  <a:prstDash val="solid"/>
                </a:ln>
                <a:solidFill>
                  <a:schemeClr val="accent5">
                    <a:lumMod val="75000"/>
                  </a:schemeClr>
                </a:solidFill>
                <a:effectLst>
                  <a:outerShdw blurRad="63500" dir="3600000" algn="tl" rotWithShape="0">
                    <a:srgbClr val="000000">
                      <a:alpha val="70000"/>
                    </a:srgbClr>
                  </a:outerShdw>
                </a:effectLst>
                <a:latin typeface="Arial Black" panose="020B0A04020102020204" pitchFamily="34" charset="0"/>
              </a:rPr>
            </a:br>
            <a:r>
              <a:rPr lang="en-US" b="0" spc="600" dirty="0" smtClean="0">
                <a:ln w="18415" cmpd="sng">
                  <a:solidFill>
                    <a:srgbClr val="FFFFFF"/>
                  </a:solidFill>
                  <a:prstDash val="solid"/>
                </a:ln>
                <a:solidFill>
                  <a:schemeClr val="accent5">
                    <a:lumMod val="75000"/>
                  </a:schemeClr>
                </a:solidFill>
                <a:effectLst>
                  <a:outerShdw blurRad="63500" dir="3600000" algn="tl" rotWithShape="0">
                    <a:srgbClr val="000000">
                      <a:alpha val="70000"/>
                    </a:srgbClr>
                  </a:outerShdw>
                </a:effectLst>
              </a:rPr>
              <a:t>(Is. 20:1)</a:t>
            </a:r>
            <a:endParaRPr lang="en-US" b="0" spc="600" dirty="0">
              <a:ln w="18415" cmpd="sng">
                <a:solidFill>
                  <a:srgbClr val="FFFFFF"/>
                </a:solidFill>
                <a:prstDash val="solid"/>
              </a:ln>
              <a:solidFill>
                <a:schemeClr val="accent5">
                  <a:lumMod val="75000"/>
                </a:schemeClr>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600200"/>
            <a:ext cx="8229600" cy="5257800"/>
          </a:xfrm>
        </p:spPr>
        <p:txBody>
          <a:bodyPr>
            <a:normAutofit/>
          </a:bodyPr>
          <a:lstStyle/>
          <a:p>
            <a:pPr marL="1072134" lvl="1" indent="-514350">
              <a:buBlip>
                <a:blip r:embed="rId3"/>
              </a:buBlip>
            </a:pPr>
            <a:r>
              <a:rPr lang="en-US" sz="3200" dirty="0" smtClean="0"/>
              <a:t>Critics, “no such king lived.” </a:t>
            </a:r>
          </a:p>
          <a:p>
            <a:pPr marL="1072134" lvl="1" indent="-514350">
              <a:buBlip>
                <a:blip r:embed="rId3"/>
              </a:buBlip>
            </a:pPr>
            <a:r>
              <a:rPr lang="en-US" sz="3000" dirty="0" smtClean="0"/>
              <a:t>His palace was discovered</a:t>
            </a:r>
            <a:r>
              <a:rPr lang="en-US" sz="3000" dirty="0"/>
              <a:t> </a:t>
            </a:r>
            <a:r>
              <a:rPr lang="en-US" sz="3000" dirty="0" smtClean="0"/>
              <a:t>(~1842)</a:t>
            </a:r>
            <a:endParaRPr lang="en-US" sz="3000" dirty="0"/>
          </a:p>
          <a:p>
            <a:pPr marL="1072134" lvl="1" indent="-514350">
              <a:buBlip>
                <a:blip r:embed="rId3"/>
              </a:buBlip>
            </a:pPr>
            <a:r>
              <a:rPr lang="en-US" sz="3000" dirty="0" smtClean="0"/>
              <a:t>“The </a:t>
            </a:r>
            <a:r>
              <a:rPr lang="en-US" sz="3000" dirty="0"/>
              <a:t>city had not been completed when Sargon died in 705 B.C. His son and successor, Sennacherib, moved the capital to the old established city of Nineveh, about 15 miles to the south, and </a:t>
            </a:r>
            <a:r>
              <a:rPr lang="en-US" sz="3000" dirty="0" err="1"/>
              <a:t>Dur-Sharrukin</a:t>
            </a:r>
            <a:r>
              <a:rPr lang="en-US" sz="3000" dirty="0"/>
              <a:t> appears to have been largely </a:t>
            </a:r>
            <a:r>
              <a:rPr lang="en-US" sz="3000" dirty="0" smtClean="0"/>
              <a:t>abandoned” </a:t>
            </a:r>
            <a:r>
              <a:rPr lang="en-US" dirty="0"/>
              <a:t>(The Oriental Institute, </a:t>
            </a:r>
            <a:r>
              <a:rPr lang="en-US" dirty="0" smtClean="0"/>
              <a:t>“Discoveries at </a:t>
            </a:r>
            <a:r>
              <a:rPr lang="en-US" dirty="0" err="1" smtClean="0"/>
              <a:t>Khorsabad</a:t>
            </a:r>
            <a:r>
              <a:rPr lang="en-US" dirty="0" smtClean="0"/>
              <a:t>,” www.oi.uchicago.edu/research/projects/kho/)</a:t>
            </a:r>
            <a:endParaRPr lang="en-US"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r="10022"/>
          <a:stretch/>
        </p:blipFill>
        <p:spPr bwMode="auto">
          <a:xfrm>
            <a:off x="35170" y="3852862"/>
            <a:ext cx="1414001" cy="3005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7114459" y="228600"/>
            <a:ext cx="1800941" cy="2327373"/>
            <a:chOff x="7114459" y="1371600"/>
            <a:chExt cx="1800941" cy="251460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459" y="1371600"/>
              <a:ext cx="1800941"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114459" y="3545085"/>
              <a:ext cx="1752599"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i="1" dirty="0" smtClean="0">
                  <a:solidFill>
                    <a:prstClr val="black"/>
                  </a:solidFill>
                </a:rPr>
                <a:t>Wikimedia Commons</a:t>
              </a:r>
              <a:endParaRPr lang="en-US" sz="1400" i="1" dirty="0">
                <a:solidFill>
                  <a:prstClr val="black"/>
                </a:solidFill>
              </a:endParaRPr>
            </a:p>
          </p:txBody>
        </p:sp>
      </p:grpSp>
      <p:sp>
        <p:nvSpPr>
          <p:cNvPr id="9" name="Rectangle 8"/>
          <p:cNvSpPr/>
          <p:nvPr/>
        </p:nvSpPr>
        <p:spPr>
          <a:xfrm>
            <a:off x="-8965" y="6550223"/>
            <a:ext cx="1752599"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i="1" dirty="0" smtClean="0">
                <a:solidFill>
                  <a:prstClr val="black"/>
                </a:solidFill>
              </a:rPr>
              <a:t>Wikimedia Commons</a:t>
            </a:r>
            <a:endParaRPr lang="en-US" sz="1400" i="1" dirty="0">
              <a:solidFill>
                <a:prstClr val="black"/>
              </a:solidFill>
            </a:endParaRPr>
          </a:p>
        </p:txBody>
      </p:sp>
    </p:spTree>
    <p:extLst>
      <p:ext uri="{BB962C8B-B14F-4D97-AF65-F5344CB8AC3E}">
        <p14:creationId xmlns:p14="http://schemas.microsoft.com/office/powerpoint/2010/main" val="18456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500"/>
                                        <p:tgtEl>
                                          <p:spTgt spid="10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chemeClr val="bg1">
                <a:lumMod val="85000"/>
              </a:schemeClr>
            </a:gs>
            <a:gs pos="0">
              <a:schemeClr val="tx1"/>
            </a:gs>
            <a:gs pos="100000">
              <a:schemeClr val="bg1"/>
            </a:gs>
          </a:gsLst>
          <a:path path="rect">
            <a:fillToRect t="100000" r="100000"/>
          </a:path>
          <a:tileRect l="-100000" b="-100000"/>
        </a:gradFill>
        <a:effectLst/>
      </p:bgPr>
    </p:bg>
    <p:spTree>
      <p:nvGrpSpPr>
        <p:cNvPr id="1" name=""/>
        <p:cNvGrpSpPr/>
        <p:nvPr/>
      </p:nvGrpSpPr>
      <p:grpSpPr>
        <a:xfrm>
          <a:off x="0" y="0"/>
          <a:ext cx="0" cy="0"/>
          <a:chOff x="0" y="0"/>
          <a:chExt cx="0" cy="0"/>
        </a:xfrm>
      </p:grpSpPr>
      <p:pic>
        <p:nvPicPr>
          <p:cNvPr id="5" name="Picture 4" descr="C:\Users\Steven\AppData\Local\Microsoft\Windows\Temporary Internet Files\Content.IE5\7Y72QTNV\MP900400401[1].jpg"/>
          <p:cNvPicPr>
            <a:picLocks noChangeAspect="1" noChangeArrowheads="1"/>
          </p:cNvPicPr>
          <p:nvPr/>
        </p:nvPicPr>
        <p:blipFill rotWithShape="1">
          <a:blip r:embed="rId3">
            <a:extLst>
              <a:ext uri="{28A0092B-C50C-407E-A947-70E740481C1C}">
                <a14:useLocalDpi xmlns:a14="http://schemas.microsoft.com/office/drawing/2010/main" val="0"/>
              </a:ext>
            </a:extLst>
          </a:blip>
          <a:srcRect t="72218" r="7069"/>
          <a:stretch/>
        </p:blipFill>
        <p:spPr bwMode="auto">
          <a:xfrm>
            <a:off x="23648" y="1"/>
            <a:ext cx="91440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743201"/>
            <a:ext cx="8229600" cy="4114799"/>
          </a:xfrm>
        </p:spPr>
        <p:txBody>
          <a:bodyPr>
            <a:normAutofit/>
          </a:bodyPr>
          <a:lstStyle/>
          <a:p>
            <a:pPr lvl="1" indent="0">
              <a:buNone/>
            </a:pPr>
            <a:r>
              <a:rPr lang="en-US" sz="3200" b="1" dirty="0" smtClean="0"/>
              <a:t>	   “Tartan,” “</a:t>
            </a:r>
            <a:r>
              <a:rPr lang="en-US" sz="3200" b="1" dirty="0" err="1" smtClean="0"/>
              <a:t>Rabsaris</a:t>
            </a:r>
            <a:r>
              <a:rPr lang="en-US" sz="3200" b="1" dirty="0" smtClean="0"/>
              <a:t>,” “Rabshakeh”</a:t>
            </a:r>
            <a:br>
              <a:rPr lang="en-US" sz="3200" b="1" dirty="0" smtClean="0"/>
            </a:br>
            <a:endParaRPr lang="en-US" sz="3200" b="1" dirty="0" smtClean="0"/>
          </a:p>
          <a:p>
            <a:pPr marL="1072134" lvl="1" indent="-514350">
              <a:buBlip>
                <a:blip r:embed="rId4"/>
              </a:buBlip>
            </a:pPr>
            <a:r>
              <a:rPr lang="en-US" sz="3200" b="1" dirty="0" smtClean="0"/>
              <a:t>Assyrians disappeared from history after the battle of Carchemish in 605 A.D.</a:t>
            </a:r>
          </a:p>
          <a:p>
            <a:pPr marL="1328166" lvl="2" indent="-514350">
              <a:buBlip>
                <a:blip r:embed="rId5"/>
              </a:buBlip>
            </a:pPr>
            <a:r>
              <a:rPr lang="en-US" sz="3200" dirty="0" smtClean="0"/>
              <a:t>Meaning of these words disappeared</a:t>
            </a:r>
          </a:p>
          <a:p>
            <a:pPr marL="1328166" lvl="2" indent="-514350">
              <a:buBlip>
                <a:blip r:embed="rId5"/>
              </a:buBlip>
            </a:pPr>
            <a:r>
              <a:rPr lang="en-US" sz="3200" dirty="0" smtClean="0"/>
              <a:t>Meaning unknown to K.J.V. translators of 1611</a:t>
            </a:r>
          </a:p>
          <a:p>
            <a:pPr marL="1584198" lvl="3" indent="-514350"/>
            <a:endParaRPr lang="en-US" sz="2600" dirty="0" smtClean="0"/>
          </a:p>
        </p:txBody>
      </p:sp>
      <p:sp>
        <p:nvSpPr>
          <p:cNvPr id="4" name="Title 3"/>
          <p:cNvSpPr>
            <a:spLocks noGrp="1"/>
          </p:cNvSpPr>
          <p:nvPr>
            <p:ph type="title"/>
          </p:nvPr>
        </p:nvSpPr>
        <p:spPr>
          <a:xfrm>
            <a:off x="480848" y="304800"/>
            <a:ext cx="8229600" cy="2209800"/>
          </a:xfrm>
        </p:spPr>
        <p:txBody>
          <a:bodyPr>
            <a:prstTxWarp prst="textPlain">
              <a:avLst/>
            </a:prstTxWarp>
            <a:normAutofit/>
          </a:bodyPr>
          <a:lstStyle/>
          <a:p>
            <a:pPr lvl="1" algn="ctr"/>
            <a:r>
              <a:rPr lang="en-US" sz="3600" dirty="0" smtClean="0">
                <a:solidFill>
                  <a:srgbClr val="002060"/>
                </a:solidFill>
                <a:effectLst>
                  <a:outerShdw blurRad="38100" dist="38100" dir="2700000" algn="tl">
                    <a:srgbClr val="000000">
                      <a:alpha val="43137"/>
                    </a:srgbClr>
                  </a:outerShdw>
                </a:effectLst>
                <a:latin typeface="+mn-lt"/>
                <a:cs typeface="Aharoni" pitchFamily="2" charset="-79"/>
              </a:rPr>
              <a:t>Accuracy Of </a:t>
            </a:r>
            <a:r>
              <a:rPr lang="en-US" sz="3600" b="1" dirty="0" smtClean="0">
                <a:ln w="12700">
                  <a:solidFill>
                    <a:schemeClr val="tx2">
                      <a:satMod val="15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Arial Black" panose="020B0A04020102020204" pitchFamily="34" charset="0"/>
                <a:cs typeface="Aharoni" pitchFamily="2" charset="-79"/>
              </a:rPr>
              <a:t>OBSOLETE TITLES </a:t>
            </a:r>
            <a:r>
              <a:rPr lang="en-US" sz="36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mn-lt"/>
                <a:cs typeface="Aharoni" pitchFamily="2" charset="-79"/>
              </a:rPr>
              <a:t/>
            </a:r>
            <a:br>
              <a:rPr lang="en-US" sz="36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mn-lt"/>
                <a:cs typeface="Aharoni" pitchFamily="2" charset="-79"/>
              </a:rPr>
            </a:br>
            <a:r>
              <a:rPr lang="en-US" sz="3600" b="1" dirty="0" smtClean="0">
                <a:solidFill>
                  <a:schemeClr val="bg1"/>
                </a:solidFill>
                <a:effectLst>
                  <a:outerShdw blurRad="38100" dist="38100" dir="2700000" algn="tl">
                    <a:srgbClr val="000000">
                      <a:alpha val="43137"/>
                    </a:srgbClr>
                  </a:outerShdw>
                </a:effectLst>
                <a:latin typeface="+mn-lt"/>
                <a:cs typeface="Aharoni" pitchFamily="2" charset="-79"/>
              </a:rPr>
              <a:t>(2 Kin. 18:17)</a:t>
            </a:r>
            <a:endParaRPr lang="en-US" b="1" dirty="0">
              <a:latin typeface="+mn-lt"/>
            </a:endParaRPr>
          </a:p>
        </p:txBody>
      </p:sp>
    </p:spTree>
    <p:extLst>
      <p:ext uri="{BB962C8B-B14F-4D97-AF65-F5344CB8AC3E}">
        <p14:creationId xmlns:p14="http://schemas.microsoft.com/office/powerpoint/2010/main" val="18348440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37000">
              <a:schemeClr val="bg1">
                <a:lumMod val="85000"/>
              </a:schemeClr>
            </a:gs>
            <a:gs pos="100000">
              <a:schemeClr val="bg1"/>
            </a:gs>
          </a:gsLst>
          <a:path path="rect">
            <a:fillToRect t="100000" r="100000"/>
          </a:path>
          <a:tileRect l="-100000" b="-100000"/>
        </a:gradFill>
        <a:effectLst/>
      </p:bgPr>
    </p:bg>
    <p:spTree>
      <p:nvGrpSpPr>
        <p:cNvPr id="1" name=""/>
        <p:cNvGrpSpPr/>
        <p:nvPr/>
      </p:nvGrpSpPr>
      <p:grpSpPr>
        <a:xfrm>
          <a:off x="0" y="0"/>
          <a:ext cx="0" cy="0"/>
          <a:chOff x="0" y="0"/>
          <a:chExt cx="0" cy="0"/>
        </a:xfrm>
      </p:grpSpPr>
      <p:pic>
        <p:nvPicPr>
          <p:cNvPr id="21" name="Picture 20" descr="C:\Users\Steven\AppData\Local\Microsoft\Windows\Temporary Internet Files\Content.IE5\7Y72QTNV\MP900400401[1].jpg"/>
          <p:cNvPicPr>
            <a:picLocks noChangeAspect="1" noChangeArrowheads="1"/>
          </p:cNvPicPr>
          <p:nvPr/>
        </p:nvPicPr>
        <p:blipFill rotWithShape="1">
          <a:blip r:embed="rId3">
            <a:extLst>
              <a:ext uri="{28A0092B-C50C-407E-A947-70E740481C1C}">
                <a14:useLocalDpi xmlns:a14="http://schemas.microsoft.com/office/drawing/2010/main" val="0"/>
              </a:ext>
            </a:extLst>
          </a:blip>
          <a:srcRect t="72218" r="7069"/>
          <a:stretch/>
        </p:blipFill>
        <p:spPr bwMode="auto">
          <a:xfrm>
            <a:off x="23648" y="1"/>
            <a:ext cx="91440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743200"/>
            <a:ext cx="8229600" cy="4114799"/>
          </a:xfrm>
        </p:spPr>
        <p:txBody>
          <a:bodyPr>
            <a:normAutofit/>
          </a:bodyPr>
          <a:lstStyle/>
          <a:p>
            <a:pPr lvl="1" indent="0">
              <a:buNone/>
            </a:pPr>
            <a:r>
              <a:rPr lang="en-US" sz="3200" b="1" dirty="0" smtClean="0"/>
              <a:t>	   “</a:t>
            </a:r>
            <a:r>
              <a:rPr lang="en-US" sz="3200" b="1" dirty="0" smtClean="0">
                <a:solidFill>
                  <a:srgbClr val="C00000"/>
                </a:solidFill>
                <a:effectLst>
                  <a:outerShdw blurRad="50800" dist="38100" dir="2700000" algn="tl" rotWithShape="0">
                    <a:prstClr val="black">
                      <a:alpha val="40000"/>
                    </a:prstClr>
                  </a:outerShdw>
                </a:effectLst>
              </a:rPr>
              <a:t>Tartan</a:t>
            </a:r>
            <a:r>
              <a:rPr lang="en-US" sz="3200" b="1" dirty="0" smtClean="0"/>
              <a:t>,” “</a:t>
            </a:r>
            <a:r>
              <a:rPr lang="en-US" sz="3200" b="1" dirty="0" err="1" smtClean="0">
                <a:solidFill>
                  <a:srgbClr val="C00000"/>
                </a:solidFill>
                <a:effectLst>
                  <a:outerShdw blurRad="63500" sx="102000" sy="102000" algn="ctr" rotWithShape="0">
                    <a:prstClr val="black">
                      <a:alpha val="40000"/>
                    </a:prstClr>
                  </a:outerShdw>
                </a:effectLst>
              </a:rPr>
              <a:t>Rabsaris</a:t>
            </a:r>
            <a:r>
              <a:rPr lang="en-US" sz="3200" b="1" dirty="0" smtClean="0"/>
              <a:t>,” “</a:t>
            </a:r>
            <a:r>
              <a:rPr lang="en-US" sz="3200" b="1" dirty="0" smtClean="0">
                <a:solidFill>
                  <a:srgbClr val="C00000"/>
                </a:solidFill>
                <a:effectLst>
                  <a:outerShdw blurRad="50800" dist="38100" dir="2700000" algn="tl" rotWithShape="0">
                    <a:prstClr val="black">
                      <a:alpha val="40000"/>
                    </a:prstClr>
                  </a:outerShdw>
                </a:effectLst>
              </a:rPr>
              <a:t>Rabshakeh</a:t>
            </a:r>
            <a:r>
              <a:rPr lang="en-US" sz="3200" b="1" dirty="0" smtClean="0"/>
              <a:t>”</a:t>
            </a:r>
          </a:p>
        </p:txBody>
      </p:sp>
      <p:grpSp>
        <p:nvGrpSpPr>
          <p:cNvPr id="9" name="Group 8"/>
          <p:cNvGrpSpPr/>
          <p:nvPr/>
        </p:nvGrpSpPr>
        <p:grpSpPr>
          <a:xfrm>
            <a:off x="2286000" y="3200400"/>
            <a:ext cx="457200" cy="381000"/>
            <a:chOff x="2209800" y="3200400"/>
            <a:chExt cx="304800" cy="762000"/>
          </a:xfrm>
        </p:grpSpPr>
        <p:cxnSp>
          <p:nvCxnSpPr>
            <p:cNvPr id="5" name="Straight Arrow Connector 4"/>
            <p:cNvCxnSpPr/>
            <p:nvPr/>
          </p:nvCxnSpPr>
          <p:spPr>
            <a:xfrm>
              <a:off x="2209800" y="3200400"/>
              <a:ext cx="0" cy="76200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2514600" y="3200400"/>
              <a:ext cx="0" cy="76200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grpSp>
      <p:grpSp>
        <p:nvGrpSpPr>
          <p:cNvPr id="10" name="Group 9"/>
          <p:cNvGrpSpPr/>
          <p:nvPr/>
        </p:nvGrpSpPr>
        <p:grpSpPr>
          <a:xfrm>
            <a:off x="4198844" y="3200400"/>
            <a:ext cx="411256" cy="381000"/>
            <a:chOff x="2209800" y="3200400"/>
            <a:chExt cx="304800" cy="762000"/>
          </a:xfrm>
        </p:grpSpPr>
        <p:cxnSp>
          <p:nvCxnSpPr>
            <p:cNvPr id="11" name="Straight Arrow Connector 10"/>
            <p:cNvCxnSpPr/>
            <p:nvPr/>
          </p:nvCxnSpPr>
          <p:spPr>
            <a:xfrm>
              <a:off x="2209800" y="3200400"/>
              <a:ext cx="0" cy="76200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2514600" y="3200400"/>
              <a:ext cx="0" cy="76200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grpSp>
      <p:grpSp>
        <p:nvGrpSpPr>
          <p:cNvPr id="13" name="Group 12"/>
          <p:cNvGrpSpPr/>
          <p:nvPr/>
        </p:nvGrpSpPr>
        <p:grpSpPr>
          <a:xfrm>
            <a:off x="6477000" y="3200400"/>
            <a:ext cx="457200" cy="381000"/>
            <a:chOff x="2209800" y="3200400"/>
            <a:chExt cx="304800" cy="762000"/>
          </a:xfrm>
        </p:grpSpPr>
        <p:cxnSp>
          <p:nvCxnSpPr>
            <p:cNvPr id="14" name="Straight Arrow Connector 13"/>
            <p:cNvCxnSpPr/>
            <p:nvPr/>
          </p:nvCxnSpPr>
          <p:spPr>
            <a:xfrm>
              <a:off x="2209800" y="3200400"/>
              <a:ext cx="0" cy="76200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2514600" y="3200400"/>
              <a:ext cx="0" cy="76200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grpSp>
      <p:sp>
        <p:nvSpPr>
          <p:cNvPr id="16" name="TextBox 15"/>
          <p:cNvSpPr txBox="1"/>
          <p:nvPr/>
        </p:nvSpPr>
        <p:spPr>
          <a:xfrm>
            <a:off x="1504950" y="3657600"/>
            <a:ext cx="1981200" cy="830997"/>
          </a:xfrm>
          <a:prstGeom prst="rect">
            <a:avLst/>
          </a:prstGeom>
          <a:noFill/>
        </p:spPr>
        <p:txBody>
          <a:bodyPr wrap="square" rtlCol="0">
            <a:spAutoFit/>
          </a:bodyPr>
          <a:lstStyle/>
          <a:p>
            <a:pPr algn="ctr"/>
            <a:r>
              <a:rPr lang="en-US" sz="2400" b="1" dirty="0" smtClean="0">
                <a:solidFill>
                  <a:srgbClr val="C00000"/>
                </a:solidFill>
                <a:effectLst>
                  <a:outerShdw blurRad="63500" sx="102000" sy="102000" algn="ctr" rotWithShape="0">
                    <a:prstClr val="black">
                      <a:alpha val="40000"/>
                    </a:prstClr>
                  </a:outerShdw>
                </a:effectLst>
              </a:rPr>
              <a:t>Commander in Chief</a:t>
            </a:r>
            <a:endParaRPr lang="en-US" sz="2400" b="1" dirty="0">
              <a:solidFill>
                <a:srgbClr val="C00000"/>
              </a:solidFill>
              <a:effectLst>
                <a:outerShdw blurRad="63500" sx="102000" sy="102000" algn="ctr" rotWithShape="0">
                  <a:prstClr val="black">
                    <a:alpha val="40000"/>
                  </a:prstClr>
                </a:outerShdw>
              </a:effectLst>
            </a:endParaRPr>
          </a:p>
        </p:txBody>
      </p:sp>
      <p:sp>
        <p:nvSpPr>
          <p:cNvPr id="17" name="TextBox 16"/>
          <p:cNvSpPr txBox="1"/>
          <p:nvPr/>
        </p:nvSpPr>
        <p:spPr>
          <a:xfrm>
            <a:off x="3448050" y="3657599"/>
            <a:ext cx="1981200" cy="830997"/>
          </a:xfrm>
          <a:prstGeom prst="rect">
            <a:avLst/>
          </a:prstGeom>
          <a:noFill/>
        </p:spPr>
        <p:txBody>
          <a:bodyPr wrap="square" rtlCol="0">
            <a:spAutoFit/>
          </a:bodyPr>
          <a:lstStyle/>
          <a:p>
            <a:pPr algn="ctr"/>
            <a:r>
              <a:rPr lang="en-US" sz="2400" b="1" dirty="0" smtClean="0">
                <a:solidFill>
                  <a:srgbClr val="C00000"/>
                </a:solidFill>
                <a:effectLst>
                  <a:outerShdw blurRad="63500" sx="102000" sy="102000" algn="ctr" rotWithShape="0">
                    <a:prstClr val="black">
                      <a:alpha val="40000"/>
                    </a:prstClr>
                  </a:outerShdw>
                </a:effectLst>
              </a:rPr>
              <a:t>Chief</a:t>
            </a:r>
          </a:p>
          <a:p>
            <a:pPr algn="ctr"/>
            <a:r>
              <a:rPr lang="en-US" sz="2400" b="1" dirty="0" smtClean="0">
                <a:solidFill>
                  <a:srgbClr val="C00000"/>
                </a:solidFill>
                <a:effectLst>
                  <a:outerShdw blurRad="63500" sx="102000" sy="102000" algn="ctr" rotWithShape="0">
                    <a:prstClr val="black">
                      <a:alpha val="40000"/>
                    </a:prstClr>
                  </a:outerShdw>
                </a:effectLst>
              </a:rPr>
              <a:t>Eunuch</a:t>
            </a:r>
            <a:endParaRPr lang="en-US" sz="2400" b="1" dirty="0">
              <a:solidFill>
                <a:srgbClr val="C00000"/>
              </a:solidFill>
              <a:effectLst>
                <a:outerShdw blurRad="63500" sx="102000" sy="102000" algn="ctr" rotWithShape="0">
                  <a:prstClr val="black">
                    <a:alpha val="40000"/>
                  </a:prstClr>
                </a:outerShdw>
              </a:effectLst>
            </a:endParaRPr>
          </a:p>
        </p:txBody>
      </p:sp>
      <p:sp>
        <p:nvSpPr>
          <p:cNvPr id="18" name="TextBox 17"/>
          <p:cNvSpPr txBox="1"/>
          <p:nvPr/>
        </p:nvSpPr>
        <p:spPr>
          <a:xfrm>
            <a:off x="5676900" y="3657600"/>
            <a:ext cx="2057400" cy="830997"/>
          </a:xfrm>
          <a:prstGeom prst="rect">
            <a:avLst/>
          </a:prstGeom>
          <a:noFill/>
        </p:spPr>
        <p:txBody>
          <a:bodyPr wrap="square" rtlCol="0">
            <a:spAutoFit/>
          </a:bodyPr>
          <a:lstStyle/>
          <a:p>
            <a:pPr algn="ctr"/>
            <a:r>
              <a:rPr lang="en-US" sz="2400" b="1" dirty="0" smtClean="0">
                <a:solidFill>
                  <a:srgbClr val="C00000"/>
                </a:solidFill>
                <a:effectLst>
                  <a:outerShdw blurRad="63500" sx="102000" sy="102000" algn="ctr" rotWithShape="0">
                    <a:prstClr val="black">
                      <a:alpha val="40000"/>
                    </a:prstClr>
                  </a:outerShdw>
                </a:effectLst>
              </a:rPr>
              <a:t>Chief of</a:t>
            </a:r>
            <a:br>
              <a:rPr lang="en-US" sz="2400" b="1" dirty="0" smtClean="0">
                <a:solidFill>
                  <a:srgbClr val="C00000"/>
                </a:solidFill>
                <a:effectLst>
                  <a:outerShdw blurRad="63500" sx="102000" sy="102000" algn="ctr" rotWithShape="0">
                    <a:prstClr val="black">
                      <a:alpha val="40000"/>
                    </a:prstClr>
                  </a:outerShdw>
                </a:effectLst>
              </a:rPr>
            </a:br>
            <a:r>
              <a:rPr lang="en-US" sz="2400" b="1" dirty="0" smtClean="0">
                <a:solidFill>
                  <a:srgbClr val="C00000"/>
                </a:solidFill>
                <a:effectLst>
                  <a:outerShdw blurRad="63500" sx="102000" sy="102000" algn="ctr" rotWithShape="0">
                    <a:prstClr val="black">
                      <a:alpha val="40000"/>
                    </a:prstClr>
                  </a:outerShdw>
                </a:effectLst>
              </a:rPr>
              <a:t>Staff </a:t>
            </a:r>
            <a:endParaRPr lang="en-US" sz="2400" b="1" dirty="0">
              <a:solidFill>
                <a:srgbClr val="C00000"/>
              </a:solidFill>
              <a:effectLst>
                <a:outerShdw blurRad="63500" sx="102000" sy="102000" algn="ctr" rotWithShape="0">
                  <a:prstClr val="black">
                    <a:alpha val="40000"/>
                  </a:prstClr>
                </a:outerShdw>
              </a:effectLst>
            </a:endParaRPr>
          </a:p>
        </p:txBody>
      </p:sp>
      <p:sp>
        <p:nvSpPr>
          <p:cNvPr id="19" name="TextBox 18"/>
          <p:cNvSpPr txBox="1"/>
          <p:nvPr/>
        </p:nvSpPr>
        <p:spPr>
          <a:xfrm>
            <a:off x="533400" y="4476750"/>
            <a:ext cx="8153400" cy="2369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b="1" dirty="0" smtClean="0">
                <a:solidFill>
                  <a:srgbClr val="C00000"/>
                </a:solidFill>
              </a:rPr>
              <a:t>POINT: The use of such names places the author of the book during the time when the names were used</a:t>
            </a:r>
          </a:p>
          <a:p>
            <a:pPr marL="342900" indent="-342900">
              <a:buFont typeface="Arial" pitchFamily="34" charset="0"/>
              <a:buChar char="•"/>
            </a:pPr>
            <a:r>
              <a:rPr lang="en-US" sz="2400" dirty="0" smtClean="0">
                <a:solidFill>
                  <a:prstClr val="black"/>
                </a:solidFill>
              </a:rPr>
              <a:t>supports their being “eye-witnesses” </a:t>
            </a:r>
          </a:p>
          <a:p>
            <a:pPr marL="342900" indent="-342900">
              <a:buFont typeface="Arial" pitchFamily="34" charset="0"/>
              <a:buChar char="•"/>
            </a:pPr>
            <a:r>
              <a:rPr lang="en-US" sz="2400" dirty="0" smtClean="0">
                <a:solidFill>
                  <a:prstClr val="black"/>
                </a:solidFill>
              </a:rPr>
              <a:t>validates the dating of the book</a:t>
            </a:r>
          </a:p>
          <a:p>
            <a:pPr marL="342900" indent="-342900">
              <a:buFont typeface="Arial" pitchFamily="34" charset="0"/>
              <a:buChar char="•"/>
            </a:pPr>
            <a:r>
              <a:rPr lang="en-US" sz="2400" dirty="0" smtClean="0">
                <a:solidFill>
                  <a:prstClr val="black"/>
                </a:solidFill>
              </a:rPr>
              <a:t>validates the genuine quality of the prophecies within the book!</a:t>
            </a:r>
            <a:endParaRPr lang="en-US" sz="2400" dirty="0">
              <a:solidFill>
                <a:prstClr val="black"/>
              </a:solidFill>
            </a:endParaRPr>
          </a:p>
        </p:txBody>
      </p:sp>
      <p:sp>
        <p:nvSpPr>
          <p:cNvPr id="23" name="Title 3"/>
          <p:cNvSpPr>
            <a:spLocks noGrp="1"/>
          </p:cNvSpPr>
          <p:nvPr>
            <p:ph type="title"/>
          </p:nvPr>
        </p:nvSpPr>
        <p:spPr>
          <a:xfrm>
            <a:off x="480848" y="304800"/>
            <a:ext cx="8229600" cy="2209800"/>
          </a:xfrm>
        </p:spPr>
        <p:txBody>
          <a:bodyPr>
            <a:prstTxWarp prst="textPlain">
              <a:avLst/>
            </a:prstTxWarp>
            <a:normAutofit/>
          </a:bodyPr>
          <a:lstStyle/>
          <a:p>
            <a:pPr lvl="1" algn="ctr"/>
            <a:r>
              <a:rPr lang="en-US" sz="3600" dirty="0" smtClean="0">
                <a:solidFill>
                  <a:srgbClr val="002060"/>
                </a:solidFill>
                <a:effectLst>
                  <a:outerShdw blurRad="38100" dist="38100" dir="2700000" algn="tl">
                    <a:srgbClr val="000000">
                      <a:alpha val="43137"/>
                    </a:srgbClr>
                  </a:outerShdw>
                </a:effectLst>
                <a:latin typeface="+mn-lt"/>
                <a:cs typeface="Aharoni" pitchFamily="2" charset="-79"/>
              </a:rPr>
              <a:t>Accuracy Of </a:t>
            </a:r>
            <a:r>
              <a:rPr lang="en-US" sz="3600" b="1" dirty="0" smtClean="0">
                <a:ln w="12700">
                  <a:solidFill>
                    <a:schemeClr val="tx2">
                      <a:satMod val="15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Arial Black" panose="020B0A04020102020204" pitchFamily="34" charset="0"/>
                <a:cs typeface="Aharoni" pitchFamily="2" charset="-79"/>
              </a:rPr>
              <a:t>OBSOLETE TITLES </a:t>
            </a:r>
            <a:r>
              <a:rPr lang="en-US" sz="36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mn-lt"/>
                <a:cs typeface="Aharoni" pitchFamily="2" charset="-79"/>
              </a:rPr>
              <a:t/>
            </a:r>
            <a:br>
              <a:rPr lang="en-US" sz="36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mn-lt"/>
                <a:cs typeface="Aharoni" pitchFamily="2" charset="-79"/>
              </a:rPr>
            </a:br>
            <a:r>
              <a:rPr lang="en-US" sz="3600" b="1" dirty="0" smtClean="0">
                <a:solidFill>
                  <a:schemeClr val="bg1"/>
                </a:solidFill>
                <a:effectLst>
                  <a:outerShdw blurRad="38100" dist="38100" dir="2700000" algn="tl">
                    <a:srgbClr val="000000">
                      <a:alpha val="43137"/>
                    </a:srgbClr>
                  </a:outerShdw>
                </a:effectLst>
                <a:latin typeface="+mn-lt"/>
                <a:cs typeface="Aharoni" pitchFamily="2" charset="-79"/>
              </a:rPr>
              <a:t>(2 Kin. 18:17)</a:t>
            </a:r>
            <a:endParaRPr lang="en-US" b="1" dirty="0">
              <a:latin typeface="+mn-lt"/>
            </a:endParaRPr>
          </a:p>
        </p:txBody>
      </p:sp>
    </p:spTree>
    <p:extLst>
      <p:ext uri="{BB962C8B-B14F-4D97-AF65-F5344CB8AC3E}">
        <p14:creationId xmlns:p14="http://schemas.microsoft.com/office/powerpoint/2010/main" val="398679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57000"/>
                <a:satMod val="400000"/>
              </a:schemeClr>
            </a:gs>
            <a:gs pos="41000">
              <a:schemeClr val="tx1">
                <a:lumMod val="85000"/>
                <a:lumOff val="15000"/>
              </a:schemeClr>
            </a:gs>
            <a:gs pos="100000">
              <a:schemeClr val="tx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buBlip>
                <a:blip r:embed="rId2"/>
              </a:buBlip>
            </a:pPr>
            <a:r>
              <a:rPr lang="en-US" sz="3200" dirty="0" smtClean="0">
                <a:effectLst>
                  <a:outerShdw blurRad="38100" dist="38100" dir="2700000" algn="tl">
                    <a:srgbClr val="000000">
                      <a:alpha val="43137"/>
                    </a:srgbClr>
                  </a:outerShdw>
                </a:effectLst>
              </a:rPr>
              <a:t>In 4</a:t>
            </a:r>
            <a:r>
              <a:rPr lang="en-US" sz="3200" baseline="30000" dirty="0" smtClean="0">
                <a:effectLst>
                  <a:outerShdw blurRad="38100" dist="38100" dir="2700000" algn="tl">
                    <a:srgbClr val="000000">
                      <a:alpha val="43137"/>
                    </a:srgbClr>
                  </a:outerShdw>
                </a:effectLst>
              </a:rPr>
              <a:t>th</a:t>
            </a:r>
            <a:r>
              <a:rPr lang="en-US" sz="3200" dirty="0" smtClean="0">
                <a:effectLst>
                  <a:outerShdw blurRad="38100" dist="38100" dir="2700000" algn="tl">
                    <a:srgbClr val="000000">
                      <a:alpha val="43137"/>
                    </a:srgbClr>
                  </a:outerShdw>
                </a:effectLst>
              </a:rPr>
              <a:t> year rebelled against the king of Assyria (2 Kin. 18:7)</a:t>
            </a:r>
          </a:p>
          <a:p>
            <a:pPr>
              <a:buBlip>
                <a:blip r:embed="rId2"/>
              </a:buBlip>
            </a:pPr>
            <a:r>
              <a:rPr lang="en-US" sz="3200" dirty="0" smtClean="0">
                <a:effectLst>
                  <a:outerShdw blurRad="38100" dist="38100" dir="2700000" algn="tl">
                    <a:srgbClr val="000000">
                      <a:alpha val="43137"/>
                    </a:srgbClr>
                  </a:outerShdw>
                </a:effectLst>
              </a:rPr>
              <a:t>In 14</a:t>
            </a:r>
            <a:r>
              <a:rPr lang="en-US" sz="3200" baseline="30000" dirty="0" smtClean="0">
                <a:effectLst>
                  <a:outerShdw blurRad="38100" dist="38100" dir="2700000" algn="tl">
                    <a:srgbClr val="000000">
                      <a:alpha val="43137"/>
                    </a:srgbClr>
                  </a:outerShdw>
                </a:effectLst>
              </a:rPr>
              <a:t>th</a:t>
            </a:r>
            <a:r>
              <a:rPr lang="en-US" sz="3200" dirty="0" smtClean="0">
                <a:effectLst>
                  <a:outerShdw blurRad="38100" dist="38100" dir="2700000" algn="tl">
                    <a:srgbClr val="000000">
                      <a:alpha val="43137"/>
                    </a:srgbClr>
                  </a:outerShdw>
                </a:effectLst>
              </a:rPr>
              <a:t> year Sennacherib came against Judah and took all the fortified cities (2 Kin. 18:13)</a:t>
            </a:r>
          </a:p>
          <a:p>
            <a:pPr>
              <a:buBlip>
                <a:blip r:embed="rId2"/>
              </a:buBlip>
            </a:pPr>
            <a:r>
              <a:rPr lang="en-US" sz="3200" dirty="0" smtClean="0">
                <a:effectLst>
                  <a:outerShdw blurRad="38100" dist="38100" dir="2700000" algn="tl">
                    <a:srgbClr val="000000">
                      <a:alpha val="43137"/>
                    </a:srgbClr>
                  </a:outerShdw>
                </a:effectLst>
              </a:rPr>
              <a:t>Recognized error and paid gold and silver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(2 Kin. 18:14)</a:t>
            </a:r>
          </a:p>
          <a:p>
            <a:pPr>
              <a:buBlip>
                <a:blip r:embed="rId2"/>
              </a:buBlip>
            </a:pPr>
            <a:r>
              <a:rPr lang="en-US" sz="3200" dirty="0" smtClean="0">
                <a:effectLst>
                  <a:outerShdw blurRad="38100" dist="38100" dir="2700000" algn="tl">
                    <a:srgbClr val="000000">
                      <a:alpha val="43137"/>
                    </a:srgbClr>
                  </a:outerShdw>
                </a:effectLst>
              </a:rPr>
              <a:t>Assyrians did not turn back</a:t>
            </a:r>
          </a:p>
          <a:p>
            <a:pPr lvl="1"/>
            <a:r>
              <a:rPr lang="en-US" sz="2400" dirty="0" smtClean="0">
                <a:effectLst>
                  <a:outerShdw blurRad="38100" dist="38100" dir="2700000" algn="tl">
                    <a:srgbClr val="000000">
                      <a:alpha val="43137"/>
                    </a:srgbClr>
                  </a:outerShdw>
                </a:effectLst>
              </a:rPr>
              <a:t>Ridiculed Egypt, Hezekiah, and Jehovah (2 Kin. 18:17-37)</a:t>
            </a:r>
          </a:p>
          <a:p>
            <a:pPr lvl="1"/>
            <a:r>
              <a:rPr lang="en-US" sz="2400" dirty="0" smtClean="0">
                <a:effectLst>
                  <a:outerShdw blurRad="38100" dist="38100" dir="2700000" algn="tl">
                    <a:srgbClr val="000000">
                      <a:alpha val="43137"/>
                    </a:srgbClr>
                  </a:outerShdw>
                </a:effectLst>
              </a:rPr>
              <a:t>185,000 Assyrian soldiers died in one night by one angel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(2 Kin. 19:35, 36)</a:t>
            </a:r>
          </a:p>
          <a:p>
            <a:pPr lvl="1"/>
            <a:r>
              <a:rPr lang="en-US" sz="2400" dirty="0" smtClean="0">
                <a:effectLst>
                  <a:outerShdw blurRad="38100" dist="38100" dir="2700000" algn="tl">
                    <a:srgbClr val="000000">
                      <a:alpha val="43137"/>
                    </a:srgbClr>
                  </a:outerShdw>
                </a:effectLst>
              </a:rPr>
              <a:t>Jerusalem was not taken!</a:t>
            </a:r>
            <a:endParaRPr lang="en-US" sz="24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76200"/>
            <a:ext cx="84137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612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791200" cy="5105400"/>
          </a:xfrm>
          <a:prstGeom prst="wedgeRectCallout">
            <a:avLst>
              <a:gd name="adj1" fmla="val 58114"/>
              <a:gd name="adj2" fmla="val -19359"/>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indent="0" algn="ctr">
              <a:buNone/>
            </a:pPr>
            <a:r>
              <a:rPr lang="en-US" sz="4000" dirty="0" smtClean="0"/>
              <a:t>“</a:t>
            </a:r>
            <a:r>
              <a:rPr lang="en-US" sz="4000" dirty="0"/>
              <a:t>Hezekiah himself I shut up in Jerusalem, his capital city, like a bird in a cage, building towers round the city to hem him in, and raising banks of earth against the gates, so as to prevent </a:t>
            </a:r>
            <a:r>
              <a:rPr lang="en-US" sz="4000" dirty="0" smtClean="0"/>
              <a:t>escape.”</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630" y="914401"/>
            <a:ext cx="2350369"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304800"/>
            <a:ext cx="8229600" cy="1143000"/>
          </a:xfrm>
        </p:spPr>
        <p:txBody>
          <a:bodyPr>
            <a:normAutofit/>
          </a:bodyPr>
          <a:lstStyle/>
          <a:p>
            <a:pPr algn="l"/>
            <a:r>
              <a:rPr lang="en-US" sz="6000" b="0" dirty="0" smtClean="0">
                <a:ln w="18415" cmpd="sng">
                  <a:solidFill>
                    <a:srgbClr val="FFFFFF"/>
                  </a:solidFill>
                  <a:prstDash val="solid"/>
                </a:ln>
                <a:solidFill>
                  <a:schemeClr val="accent2"/>
                </a:solidFill>
                <a:effectLst>
                  <a:outerShdw blurRad="63500" dir="3600000" algn="tl" rotWithShape="0">
                    <a:srgbClr val="000000">
                      <a:alpha val="70000"/>
                    </a:srgbClr>
                  </a:outerShdw>
                </a:effectLst>
                <a:latin typeface="Papyrus" panose="03070502060502030205" pitchFamily="66" charset="0"/>
              </a:rPr>
              <a:t>Taylor Prism</a:t>
            </a:r>
            <a:endParaRPr lang="en-US" sz="6000" b="0" dirty="0">
              <a:ln w="18415" cmpd="sng">
                <a:solidFill>
                  <a:srgbClr val="FFFFFF"/>
                </a:solidFill>
                <a:prstDash val="solid"/>
              </a:ln>
              <a:solidFill>
                <a:schemeClr val="accent2"/>
              </a:solidFill>
              <a:effectLst>
                <a:outerShdw blurRad="63500" dir="3600000" algn="tl" rotWithShape="0">
                  <a:srgbClr val="000000">
                    <a:alpha val="70000"/>
                  </a:srgbClr>
                </a:outerShdw>
              </a:effectLst>
              <a:latin typeface="Papyrus" panose="03070502060502030205" pitchFamily="66" charset="0"/>
            </a:endParaRPr>
          </a:p>
        </p:txBody>
      </p:sp>
    </p:spTree>
    <p:extLst>
      <p:ext uri="{BB962C8B-B14F-4D97-AF65-F5344CB8AC3E}">
        <p14:creationId xmlns:p14="http://schemas.microsoft.com/office/powerpoint/2010/main" val="102785559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n\AppData\Local\Microsoft\Windows\Temporary Internet Files\Content.IE5\VRUPLQUN\MP9003028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67590"/>
            <a:ext cx="2485644" cy="3484548"/>
          </a:xfrm>
          <a:prstGeom prst="rect">
            <a:avLst/>
          </a:prstGeom>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The Bible’s Accuracy</a:t>
            </a:r>
            <a:endParaRPr lang="en-US" dirty="0"/>
          </a:p>
        </p:txBody>
      </p:sp>
      <p:sp>
        <p:nvSpPr>
          <p:cNvPr id="3" name="Content Placeholder 2"/>
          <p:cNvSpPr>
            <a:spLocks noGrp="1"/>
          </p:cNvSpPr>
          <p:nvPr>
            <p:ph idx="1"/>
          </p:nvPr>
        </p:nvSpPr>
        <p:spPr>
          <a:xfrm>
            <a:off x="457200" y="1600201"/>
            <a:ext cx="8229600" cy="1524000"/>
          </a:xfrm>
        </p:spPr>
        <p:txBody>
          <a:bodyPr/>
          <a:lstStyle/>
          <a:p>
            <a:r>
              <a:rPr lang="en-US" dirty="0" smtClean="0"/>
              <a:t>Does not fail under </a:t>
            </a:r>
            <a:r>
              <a:rPr lang="en-US" b="1" dirty="0" smtClean="0">
                <a:solidFill>
                  <a:srgbClr val="C00000"/>
                </a:solidFill>
              </a:rPr>
              <a:t>true</a:t>
            </a:r>
            <a:r>
              <a:rPr lang="en-US" dirty="0" smtClean="0">
                <a:solidFill>
                  <a:srgbClr val="C00000"/>
                </a:solidFill>
              </a:rPr>
              <a:t> </a:t>
            </a:r>
            <a:r>
              <a:rPr lang="en-US" dirty="0" smtClean="0"/>
              <a:t>scientific scrutiny</a:t>
            </a:r>
          </a:p>
          <a:p>
            <a:r>
              <a:rPr lang="en-US" dirty="0" smtClean="0"/>
              <a:t>Is actually further confirmed</a:t>
            </a:r>
          </a:p>
          <a:p>
            <a:r>
              <a:rPr lang="en-US" dirty="0" smtClean="0"/>
              <a:t>Meaning is often enhanced with discoveries</a:t>
            </a:r>
          </a:p>
        </p:txBody>
      </p:sp>
      <p:sp>
        <p:nvSpPr>
          <p:cNvPr id="4" name="Rectangle 3"/>
          <p:cNvSpPr/>
          <p:nvPr/>
        </p:nvSpPr>
        <p:spPr>
          <a:xfrm>
            <a:off x="3657600" y="3429000"/>
            <a:ext cx="4953000" cy="286232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600" dirty="0" smtClean="0">
                <a:solidFill>
                  <a:prstClr val="black"/>
                </a:solidFill>
              </a:rPr>
              <a:t>“Truth shall spring out of the earth, And righteousness shall look down from heaven” </a:t>
            </a:r>
            <a:br>
              <a:rPr lang="en-US" sz="3600" dirty="0" smtClean="0">
                <a:solidFill>
                  <a:prstClr val="black"/>
                </a:solidFill>
              </a:rPr>
            </a:br>
            <a:r>
              <a:rPr lang="en-US" sz="3600" dirty="0" smtClean="0">
                <a:solidFill>
                  <a:prstClr val="black"/>
                </a:solidFill>
              </a:rPr>
              <a:t>(Ps. 85:11)</a:t>
            </a:r>
            <a:endParaRPr lang="en-US" sz="3600" dirty="0">
              <a:solidFill>
                <a:prstClr val="black"/>
              </a:solidFill>
            </a:endParaRPr>
          </a:p>
        </p:txBody>
      </p:sp>
      <p:sp>
        <p:nvSpPr>
          <p:cNvPr id="5" name="Rectangle 4"/>
          <p:cNvSpPr/>
          <p:nvPr/>
        </p:nvSpPr>
        <p:spPr>
          <a:xfrm>
            <a:off x="1222339" y="6482806"/>
            <a:ext cx="1412566" cy="369332"/>
          </a:xfrm>
          <a:prstGeom prst="rect">
            <a:avLst/>
          </a:prstGeom>
        </p:spPr>
        <p:txBody>
          <a:bodyPr wrap="none">
            <a:spAutoFit/>
          </a:bodyPr>
          <a:lstStyle/>
          <a:p>
            <a:r>
              <a:rPr lang="en-US" dirty="0">
                <a:solidFill>
                  <a:prstClr val="black"/>
                </a:solidFill>
              </a:rPr>
              <a:t>Archaeology</a:t>
            </a:r>
          </a:p>
        </p:txBody>
      </p:sp>
    </p:spTree>
    <p:extLst>
      <p:ext uri="{BB962C8B-B14F-4D97-AF65-F5344CB8AC3E}">
        <p14:creationId xmlns:p14="http://schemas.microsoft.com/office/powerpoint/2010/main" val="281535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um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2.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3.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4.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
  <TotalTime>4423</TotalTime>
  <Words>637</Words>
  <Application>Microsoft Office PowerPoint</Application>
  <PresentationFormat>On-screen Show (4:3)</PresentationFormat>
  <Paragraphs>85</Paragraphs>
  <Slides>13</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Candara</vt:lpstr>
      <vt:lpstr>Aharoni</vt:lpstr>
      <vt:lpstr>Arial Black</vt:lpstr>
      <vt:lpstr>Papyrus</vt:lpstr>
      <vt:lpstr>Berlin Sans FB Demi</vt:lpstr>
      <vt:lpstr>Calibri</vt:lpstr>
      <vt:lpstr>Wingdings 2</vt:lpstr>
      <vt:lpstr>Human</vt:lpstr>
      <vt:lpstr>1_Human</vt:lpstr>
      <vt:lpstr>Office Theme</vt:lpstr>
      <vt:lpstr>Why You May Know The Bible</vt:lpstr>
      <vt:lpstr>Previously:</vt:lpstr>
      <vt:lpstr>PowerPoint Presentation</vt:lpstr>
      <vt:lpstr>“SARGON”  (Is. 20:1)</vt:lpstr>
      <vt:lpstr>Accuracy Of OBSOLETE TITLES  (2 Kin. 18:17)</vt:lpstr>
      <vt:lpstr>Accuracy Of OBSOLETE TITLES  (2 Kin. 18:17)</vt:lpstr>
      <vt:lpstr>PowerPoint Presentation</vt:lpstr>
      <vt:lpstr>Taylor Prism</vt:lpstr>
      <vt:lpstr>The Bible’s Accuracy</vt:lpstr>
      <vt:lpstr>The Bible’s Accuracy</vt:lpstr>
      <vt:lpstr>The Bible’s Accuracy</vt:lpstr>
      <vt:lpstr>GOSPEL</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dc:creator>
  <cp:lastModifiedBy>Steven J. Wallace</cp:lastModifiedBy>
  <cp:revision>166</cp:revision>
  <dcterms:created xsi:type="dcterms:W3CDTF">2013-06-11T19:50:10Z</dcterms:created>
  <dcterms:modified xsi:type="dcterms:W3CDTF">2014-06-14T18:38:56Z</dcterms:modified>
</cp:coreProperties>
</file>